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jpg"/>
  <Override PartName="/ppt/media/image15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6.jpg" ContentType="image/jpg"/>
  <Override PartName="/ppt/media/image56.jpg" ContentType="image/jpg"/>
  <Override PartName="/ppt/media/image57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8.jpg" ContentType="image/jpg"/>
  <Override PartName="/ppt/media/image70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79.jpg" ContentType="image/jpg"/>
  <Override PartName="/ppt/media/image80.jpg" ContentType="image/jpg"/>
  <Override PartName="/ppt/media/image81.jpg" ContentType="image/jpg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4.jpg" ContentType="image/jpg"/>
  <Override PartName="/ppt/media/image105.jpg" ContentType="image/jpg"/>
  <Override PartName="/ppt/media/image106.jpg" ContentType="image/jpg"/>
  <Override PartName="/ppt/media/image107.jpg" ContentType="image/jpg"/>
  <Override PartName="/ppt/media/image108.jpg" ContentType="image/jpg"/>
  <Override PartName="/ppt/media/image109.jpg" ContentType="image/jpg"/>
  <Override PartName="/ppt/media/image111.jpg" ContentType="image/jpg"/>
  <Override PartName="/ppt/media/image112.jpg" ContentType="image/jpg"/>
  <Override PartName="/ppt/media/image113.jpg" ContentType="image/jpg"/>
  <Override PartName="/ppt/media/image114.jpg" ContentType="image/jpg"/>
  <Override PartName="/ppt/media/image115.jpg" ContentType="image/jpg"/>
  <Override PartName="/ppt/media/image116.jpg" ContentType="image/jpg"/>
  <Override PartName="/ppt/media/image118.jpg" ContentType="image/jpg"/>
  <Override PartName="/ppt/media/image120.jpg" ContentType="image/jpg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58"/>
  </p:notesMasterIdLst>
  <p:sldIdLst>
    <p:sldId id="257" r:id="rId3"/>
    <p:sldId id="315" r:id="rId4"/>
    <p:sldId id="332" r:id="rId5"/>
    <p:sldId id="263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3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37" r:id="rId56"/>
    <p:sldId id="313" r:id="rId57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123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Leon" userId="f8fcc1f89827b477" providerId="LiveId" clId="{309FD83E-C013-467C-B06C-D712EA0FA55A}"/>
    <pc:docChg chg="custSel modSld">
      <pc:chgData name="Li Leon" userId="f8fcc1f89827b477" providerId="LiveId" clId="{309FD83E-C013-467C-B06C-D712EA0FA55A}" dt="2021-11-26T00:19:15.264" v="157" actId="20577"/>
      <pc:docMkLst>
        <pc:docMk/>
      </pc:docMkLst>
      <pc:sldChg chg="modSp mod">
        <pc:chgData name="Li Leon" userId="f8fcc1f89827b477" providerId="LiveId" clId="{309FD83E-C013-467C-B06C-D712EA0FA55A}" dt="2021-11-26T00:19:15.264" v="157" actId="20577"/>
        <pc:sldMkLst>
          <pc:docMk/>
          <pc:sldMk cId="4007096738" sldId="337"/>
        </pc:sldMkLst>
        <pc:spChg chg="mod">
          <ac:chgData name="Li Leon" userId="f8fcc1f89827b477" providerId="LiveId" clId="{309FD83E-C013-467C-B06C-D712EA0FA55A}" dt="2021-11-26T00:19:15.264" v="157" actId="20577"/>
          <ac:spMkLst>
            <pc:docMk/>
            <pc:sldMk cId="4007096738" sldId="337"/>
            <ac:spMk id="3" creationId="{068B58C1-8ADF-41C4-83FF-CF9BCB1321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4629B-9494-4580-A493-44BF9194473A}" type="datetimeFigureOut">
              <a:rPr lang="zh-CN" altLang="en-US" smtClean="0"/>
              <a:t>2021/11/26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5182F-B59B-423B-99D9-74F89263F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7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BC83E-64DE-4CA4-8B0F-6E546B96E9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BC83E-64DE-4CA4-8B0F-6E546B96E9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2841" y="487730"/>
            <a:ext cx="8378316" cy="786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5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00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7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21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50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54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205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2160">
          <p15:clr>
            <a:srgbClr val="FBAE40"/>
          </p15:clr>
        </p15:guide>
        <p15:guide id="1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87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.jp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089945" cy="102052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52425"/>
            <a:ext cx="9144000" cy="9017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2581" y="3287521"/>
            <a:ext cx="2578836" cy="694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C00000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8772" y="2369718"/>
            <a:ext cx="3706495" cy="3825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7182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64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jp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0" y="487730"/>
            <a:ext cx="6322759" cy="78098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zh-CN" altLang="en-US" sz="5000" dirty="0">
                <a:solidFill>
                  <a:srgbClr val="004646"/>
                </a:solidFill>
                <a:latin typeface="微软雅黑"/>
                <a:cs typeface="微软雅黑"/>
              </a:rPr>
              <a:t>集成学习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26743"/>
            <a:ext cx="4881245" cy="1780616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405"/>
              </a:spcBef>
              <a:buClr>
                <a:srgbClr val="33BC55"/>
              </a:buClr>
              <a:buSzPct val="94230"/>
              <a:buFont typeface="Constantia"/>
              <a:buAutoNum type="arabicPeriod"/>
              <a:tabLst>
                <a:tab pos="526415" algn="l"/>
                <a:tab pos="527050" algn="l"/>
              </a:tabLst>
            </a:pPr>
            <a:r>
              <a:rPr lang="en-US" altLang="zh-CN"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Bagging</a:t>
            </a:r>
            <a:r>
              <a:rPr lang="zh-CN" altLang="en-US"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和随机森林</a:t>
            </a:r>
            <a:endParaRPr lang="en-US" sz="2600" u="heavy" dirty="0">
              <a:solidFill>
                <a:srgbClr val="D9BD02"/>
              </a:solidFill>
              <a:uFill>
                <a:solidFill>
                  <a:srgbClr val="D9BD02"/>
                </a:solidFill>
              </a:uFill>
              <a:latin typeface="宋体"/>
              <a:cs typeface="宋体"/>
            </a:endParaRPr>
          </a:p>
          <a:p>
            <a:pPr marL="527050" indent="-514350">
              <a:lnSpc>
                <a:spcPct val="100000"/>
              </a:lnSpc>
              <a:spcBef>
                <a:spcPts val="405"/>
              </a:spcBef>
              <a:buClr>
                <a:srgbClr val="33BC55"/>
              </a:buClr>
              <a:buSzPct val="94230"/>
              <a:buFont typeface="Constantia"/>
              <a:buAutoNum type="arabicPeriod"/>
              <a:tabLst>
                <a:tab pos="526415" algn="l"/>
                <a:tab pos="527050" algn="l"/>
              </a:tabLst>
            </a:pPr>
            <a:r>
              <a:rPr sz="2600" u="heavy" dirty="0" err="1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提升方法</a:t>
            </a:r>
            <a:r>
              <a:rPr lang="en-US"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 </a:t>
            </a:r>
            <a:r>
              <a:rPr sz="2600" u="heavy" spc="-5" dirty="0" err="1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Constantia"/>
                <a:cs typeface="Constantia"/>
              </a:rPr>
              <a:t>AdaBoost</a:t>
            </a:r>
            <a:r>
              <a:rPr sz="2600" u="heavy" dirty="0" err="1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算</a:t>
            </a:r>
            <a:r>
              <a:rPr sz="2600" u="heavy" spc="-10" dirty="0" err="1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法</a:t>
            </a:r>
            <a:endParaRPr sz="2600" dirty="0">
              <a:latin typeface="宋体"/>
              <a:cs typeface="宋体"/>
            </a:endParaRPr>
          </a:p>
          <a:p>
            <a:pPr marL="527050" indent="-514350">
              <a:lnSpc>
                <a:spcPct val="100000"/>
              </a:lnSpc>
              <a:spcBef>
                <a:spcPts val="305"/>
              </a:spcBef>
              <a:buClr>
                <a:srgbClr val="33BC55"/>
              </a:buClr>
              <a:buSzPct val="94230"/>
              <a:buAutoNum type="arabicPeriod"/>
              <a:tabLst>
                <a:tab pos="526415" algn="l"/>
                <a:tab pos="527050" algn="l"/>
              </a:tabLst>
            </a:pPr>
            <a:r>
              <a:rPr sz="2600" u="heavy" spc="-5" dirty="0" err="1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Constantia"/>
                <a:cs typeface="Constantia"/>
              </a:rPr>
              <a:t>AdaBoost</a:t>
            </a:r>
            <a:r>
              <a:rPr sz="2600" u="heavy" dirty="0" err="1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算法的解</a:t>
            </a:r>
            <a:r>
              <a:rPr sz="2600" u="heavy" spc="-10" dirty="0" err="1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释</a:t>
            </a:r>
            <a:endParaRPr sz="2600" dirty="0">
              <a:latin typeface="宋体"/>
              <a:cs typeface="宋体"/>
            </a:endParaRPr>
          </a:p>
          <a:p>
            <a:pPr marL="527050" indent="-514350">
              <a:lnSpc>
                <a:spcPct val="100000"/>
              </a:lnSpc>
              <a:spcBef>
                <a:spcPts val="310"/>
              </a:spcBef>
              <a:buClr>
                <a:srgbClr val="33BC55"/>
              </a:buClr>
              <a:buSzPct val="94230"/>
              <a:buFont typeface="Constantia"/>
              <a:buAutoNum type="arabicPeriod"/>
              <a:tabLst>
                <a:tab pos="526415" algn="l"/>
                <a:tab pos="527050" algn="l"/>
              </a:tabLst>
            </a:pPr>
            <a:r>
              <a:rPr sz="2600" u="heavy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提升</a:t>
            </a:r>
            <a:r>
              <a:rPr sz="2600" u="heavy" spc="-10" dirty="0">
                <a:solidFill>
                  <a:srgbClr val="D9BD02"/>
                </a:solidFill>
                <a:uFill>
                  <a:solidFill>
                    <a:srgbClr val="D9BD02"/>
                  </a:solidFill>
                </a:uFill>
                <a:latin typeface="宋体"/>
                <a:cs typeface="宋体"/>
              </a:rPr>
              <a:t>树</a:t>
            </a:r>
            <a:endParaRPr sz="260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提升方法的基本思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路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96212"/>
            <a:ext cx="8208009" cy="47199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6710" indent="-334645">
              <a:lnSpc>
                <a:spcPct val="100000"/>
              </a:lnSpc>
              <a:spcBef>
                <a:spcPts val="110"/>
              </a:spcBef>
              <a:buClr>
                <a:srgbClr val="0066FF"/>
              </a:buClr>
              <a:buSzPct val="91071"/>
              <a:buFont typeface="Wingdings"/>
              <a:buChar char=""/>
              <a:tabLst>
                <a:tab pos="347345" algn="l"/>
              </a:tabLst>
            </a:pPr>
            <a:r>
              <a:rPr sz="2800" dirty="0">
                <a:latin typeface="宋体"/>
                <a:cs typeface="宋体"/>
              </a:rPr>
              <a:t>怎样组合弱分类器</a:t>
            </a:r>
            <a:r>
              <a:rPr sz="2800" spc="10" dirty="0">
                <a:latin typeface="宋体"/>
                <a:cs typeface="宋体"/>
              </a:rPr>
              <a:t>？</a:t>
            </a:r>
            <a:endParaRPr sz="28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6FF"/>
              </a:buClr>
              <a:buFont typeface="Wingdings"/>
              <a:buChar char=""/>
            </a:pPr>
            <a:endParaRPr sz="3650" dirty="0">
              <a:latin typeface="宋体"/>
              <a:cs typeface="宋体"/>
            </a:endParaRPr>
          </a:p>
          <a:p>
            <a:pPr marL="346710" indent="-334645">
              <a:lnSpc>
                <a:spcPct val="100000"/>
              </a:lnSpc>
              <a:buClr>
                <a:srgbClr val="0066FF"/>
              </a:buClr>
              <a:buSzPct val="91071"/>
              <a:buFont typeface="Wingdings"/>
              <a:buChar char=""/>
              <a:tabLst>
                <a:tab pos="347345" algn="l"/>
              </a:tabLst>
            </a:pPr>
            <a:r>
              <a:rPr sz="2800" dirty="0">
                <a:latin typeface="宋体"/>
                <a:cs typeface="宋体"/>
              </a:rPr>
              <a:t>多专家组</a:t>
            </a:r>
            <a:r>
              <a:rPr sz="2800" spc="10" dirty="0">
                <a:latin typeface="宋体"/>
                <a:cs typeface="宋体"/>
              </a:rPr>
              <a:t>合</a:t>
            </a:r>
            <a:endParaRPr sz="2800" dirty="0">
              <a:latin typeface="宋体"/>
              <a:cs typeface="宋体"/>
            </a:endParaRPr>
          </a:p>
          <a:p>
            <a:pPr marL="287020" marR="11430" algn="just">
              <a:lnSpc>
                <a:spcPct val="99800"/>
              </a:lnSpc>
              <a:spcBef>
                <a:spcPts val="695"/>
              </a:spcBef>
            </a:pPr>
            <a:r>
              <a:rPr sz="2800" dirty="0">
                <a:latin typeface="宋体"/>
                <a:cs typeface="宋体"/>
              </a:rPr>
              <a:t>一种并行结构，所有的弱分类器都给出各自的预</a:t>
            </a:r>
            <a:r>
              <a:rPr sz="2800" spc="10" dirty="0">
                <a:latin typeface="宋体"/>
                <a:cs typeface="宋体"/>
              </a:rPr>
              <a:t>测 </a:t>
            </a:r>
            <a:r>
              <a:rPr sz="2800" dirty="0">
                <a:latin typeface="宋体"/>
                <a:cs typeface="宋体"/>
              </a:rPr>
              <a:t>结果，通过“组合器”把这些预测结果转换为最</a:t>
            </a:r>
            <a:r>
              <a:rPr sz="2800" spc="10" dirty="0">
                <a:latin typeface="宋体"/>
                <a:cs typeface="宋体"/>
              </a:rPr>
              <a:t>终 </a:t>
            </a:r>
            <a:r>
              <a:rPr sz="2800" dirty="0">
                <a:latin typeface="宋体"/>
                <a:cs typeface="宋体"/>
              </a:rPr>
              <a:t>结果</a:t>
            </a:r>
            <a:r>
              <a:rPr sz="2800" spc="10" dirty="0">
                <a:latin typeface="宋体"/>
                <a:cs typeface="宋体"/>
              </a:rPr>
              <a:t>。</a:t>
            </a:r>
            <a:r>
              <a:rPr sz="2800" spc="-705" dirty="0">
                <a:latin typeface="宋体"/>
                <a:cs typeface="宋体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eg</a:t>
            </a:r>
            <a:r>
              <a:rPr sz="2800" spc="-5" dirty="0">
                <a:latin typeface="Constantia"/>
                <a:cs typeface="Constantia"/>
              </a:rPr>
              <a:t>.</a:t>
            </a:r>
            <a:r>
              <a:rPr sz="2800" dirty="0">
                <a:solidFill>
                  <a:srgbClr val="C00000"/>
                </a:solidFill>
                <a:latin typeface="宋体"/>
                <a:cs typeface="宋体"/>
              </a:rPr>
              <a:t>投票（</a:t>
            </a:r>
            <a:r>
              <a:rPr sz="2800" spc="-80" dirty="0">
                <a:solidFill>
                  <a:srgbClr val="C00000"/>
                </a:solidFill>
                <a:latin typeface="Constantia"/>
                <a:cs typeface="Constantia"/>
              </a:rPr>
              <a:t>v</a:t>
            </a:r>
            <a:r>
              <a:rPr sz="2800" spc="-5" dirty="0">
                <a:solidFill>
                  <a:srgbClr val="C00000"/>
                </a:solidFill>
                <a:latin typeface="Constantia"/>
                <a:cs typeface="Constantia"/>
              </a:rPr>
              <a:t>oting</a:t>
            </a:r>
            <a:r>
              <a:rPr sz="2800" dirty="0">
                <a:solidFill>
                  <a:srgbClr val="258768"/>
                </a:solidFill>
                <a:latin typeface="宋体"/>
                <a:cs typeface="宋体"/>
              </a:rPr>
              <a:t>）</a:t>
            </a:r>
            <a:r>
              <a:rPr sz="2800" dirty="0">
                <a:latin typeface="宋体"/>
                <a:cs typeface="宋体"/>
              </a:rPr>
              <a:t>及其变种、混合专家模</a:t>
            </a:r>
            <a:r>
              <a:rPr sz="2800" spc="10" dirty="0">
                <a:latin typeface="宋体"/>
                <a:cs typeface="宋体"/>
              </a:rPr>
              <a:t>型</a:t>
            </a:r>
            <a:endParaRPr sz="2800" dirty="0">
              <a:latin typeface="宋体"/>
              <a:cs typeface="宋体"/>
            </a:endParaRPr>
          </a:p>
          <a:p>
            <a:pPr marL="346710" indent="-334645">
              <a:lnSpc>
                <a:spcPct val="100000"/>
              </a:lnSpc>
              <a:spcBef>
                <a:spcPts val="670"/>
              </a:spcBef>
              <a:buClr>
                <a:srgbClr val="0066FF"/>
              </a:buClr>
              <a:buSzPct val="91071"/>
              <a:buFont typeface="Wingdings"/>
              <a:buChar char=""/>
              <a:tabLst>
                <a:tab pos="347345" algn="l"/>
              </a:tabLst>
            </a:pPr>
            <a:r>
              <a:rPr sz="2800" dirty="0">
                <a:latin typeface="宋体"/>
                <a:cs typeface="宋体"/>
              </a:rPr>
              <a:t>多级组</a:t>
            </a:r>
            <a:r>
              <a:rPr sz="2800" spc="10" dirty="0">
                <a:latin typeface="宋体"/>
                <a:cs typeface="宋体"/>
              </a:rPr>
              <a:t>合</a:t>
            </a:r>
            <a:endParaRPr sz="2800" dirty="0">
              <a:latin typeface="宋体"/>
              <a:cs typeface="宋体"/>
            </a:endParaRPr>
          </a:p>
          <a:p>
            <a:pPr marL="287020" marR="5080" indent="83820" algn="just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latin typeface="宋体"/>
                <a:cs typeface="宋体"/>
              </a:rPr>
              <a:t>一种串行结构，其中下一个分类器只在前一个分</a:t>
            </a:r>
            <a:r>
              <a:rPr sz="2800" spc="5" dirty="0">
                <a:latin typeface="宋体"/>
                <a:cs typeface="宋体"/>
              </a:rPr>
              <a:t>类 </a:t>
            </a:r>
            <a:r>
              <a:rPr sz="2800" dirty="0">
                <a:latin typeface="宋体"/>
                <a:cs typeface="宋体"/>
              </a:rPr>
              <a:t>器预测不够准（不够自信）的实例上进行训练或</a:t>
            </a:r>
            <a:r>
              <a:rPr sz="2800" spc="10" dirty="0">
                <a:latin typeface="宋体"/>
                <a:cs typeface="宋体"/>
              </a:rPr>
              <a:t>检 </a:t>
            </a:r>
            <a:r>
              <a:rPr sz="2800" dirty="0">
                <a:latin typeface="宋体"/>
                <a:cs typeface="宋体"/>
              </a:rPr>
              <a:t>测</a:t>
            </a:r>
            <a:r>
              <a:rPr sz="2800" spc="10" dirty="0">
                <a:latin typeface="宋体"/>
                <a:cs typeface="宋体"/>
              </a:rPr>
              <a:t>。</a:t>
            </a:r>
            <a:r>
              <a:rPr sz="2800" spc="-705" dirty="0">
                <a:latin typeface="宋体"/>
                <a:cs typeface="宋体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eg</a:t>
            </a:r>
            <a:r>
              <a:rPr sz="2800" dirty="0">
                <a:latin typeface="Constantia"/>
                <a:cs typeface="Constantia"/>
              </a:rPr>
              <a:t>.</a:t>
            </a:r>
            <a:r>
              <a:rPr sz="2800" spc="-5" dirty="0">
                <a:latin typeface="Constantia"/>
                <a:cs typeface="Constantia"/>
              </a:rPr>
              <a:t> </a:t>
            </a:r>
            <a:r>
              <a:rPr sz="2800" dirty="0">
                <a:latin typeface="宋体"/>
                <a:cs typeface="宋体"/>
              </a:rPr>
              <a:t>级联算法（</a:t>
            </a:r>
            <a:r>
              <a:rPr sz="2800" spc="-10" dirty="0">
                <a:latin typeface="Constantia"/>
                <a:cs typeface="Constantia"/>
              </a:rPr>
              <a:t>c</a:t>
            </a:r>
            <a:r>
              <a:rPr sz="2800" spc="-5" dirty="0">
                <a:latin typeface="Constantia"/>
                <a:cs typeface="Constantia"/>
              </a:rPr>
              <a:t>as</a:t>
            </a:r>
            <a:r>
              <a:rPr sz="2800" spc="-10" dirty="0">
                <a:latin typeface="Constantia"/>
                <a:cs typeface="Constantia"/>
              </a:rPr>
              <a:t>c</a:t>
            </a:r>
            <a:r>
              <a:rPr sz="2800" spc="-5" dirty="0">
                <a:latin typeface="Constantia"/>
                <a:cs typeface="Constantia"/>
              </a:rPr>
              <a:t>ading</a:t>
            </a:r>
            <a:r>
              <a:rPr sz="2800" spc="10" dirty="0">
                <a:latin typeface="宋体"/>
                <a:cs typeface="宋体"/>
              </a:rPr>
              <a:t>）</a:t>
            </a:r>
            <a:endParaRPr sz="280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767454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63" y="1696961"/>
            <a:ext cx="8479790" cy="3611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6385" marR="63500" indent="-274320">
              <a:lnSpc>
                <a:spcPct val="100000"/>
              </a:lnSpc>
              <a:spcBef>
                <a:spcPts val="110"/>
              </a:spcBef>
            </a:pPr>
            <a:r>
              <a:rPr sz="2650" spc="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800" spc="-20" dirty="0">
                <a:latin typeface="Constantia"/>
                <a:cs typeface="Constantia"/>
              </a:rPr>
              <a:t>1</a:t>
            </a:r>
            <a:r>
              <a:rPr sz="2800" spc="-5" dirty="0">
                <a:latin typeface="Constantia"/>
                <a:cs typeface="Constantia"/>
              </a:rPr>
              <a:t>99</a:t>
            </a:r>
            <a:r>
              <a:rPr sz="2800" dirty="0">
                <a:latin typeface="Constantia"/>
                <a:cs typeface="Constantia"/>
              </a:rPr>
              <a:t>0</a:t>
            </a:r>
            <a:r>
              <a:rPr sz="2800" dirty="0">
                <a:latin typeface="宋体"/>
                <a:cs typeface="宋体"/>
              </a:rPr>
              <a:t>年，</a:t>
            </a:r>
            <a:r>
              <a:rPr sz="2800" spc="-10" dirty="0">
                <a:latin typeface="Constantia"/>
                <a:cs typeface="Constantia"/>
              </a:rPr>
              <a:t>Sc</a:t>
            </a:r>
            <a:r>
              <a:rPr sz="2800" dirty="0">
                <a:latin typeface="Constantia"/>
                <a:cs typeface="Constantia"/>
              </a:rPr>
              <a:t>ha</a:t>
            </a:r>
            <a:r>
              <a:rPr sz="2800" spc="-5" dirty="0">
                <a:latin typeface="Constantia"/>
                <a:cs typeface="Constantia"/>
              </a:rPr>
              <a:t>pi</a:t>
            </a:r>
            <a:r>
              <a:rPr sz="2800" spc="-50" dirty="0">
                <a:latin typeface="Constantia"/>
                <a:cs typeface="Constantia"/>
              </a:rPr>
              <a:t>r</a:t>
            </a:r>
            <a:r>
              <a:rPr sz="2800" spc="-10" dirty="0">
                <a:latin typeface="Constantia"/>
                <a:cs typeface="Constantia"/>
              </a:rPr>
              <a:t>e</a:t>
            </a:r>
            <a:r>
              <a:rPr sz="2800" dirty="0">
                <a:latin typeface="宋体"/>
                <a:cs typeface="宋体"/>
              </a:rPr>
              <a:t>最先构造出一种多项式级的算法</a:t>
            </a:r>
            <a:r>
              <a:rPr sz="2800" spc="5" dirty="0">
                <a:latin typeface="宋体"/>
                <a:cs typeface="宋体"/>
              </a:rPr>
              <a:t>， </a:t>
            </a:r>
            <a:r>
              <a:rPr sz="2800" dirty="0">
                <a:latin typeface="宋体"/>
                <a:cs typeface="宋体"/>
              </a:rPr>
              <a:t>即最初的</a:t>
            </a:r>
            <a:r>
              <a:rPr sz="2800" spc="-5" dirty="0">
                <a:latin typeface="Constantia"/>
                <a:cs typeface="Constantia"/>
              </a:rPr>
              <a:t>Boost</a:t>
            </a:r>
            <a:r>
              <a:rPr sz="2800" dirty="0">
                <a:latin typeface="宋体"/>
                <a:cs typeface="宋体"/>
              </a:rPr>
              <a:t>算法</a:t>
            </a:r>
            <a:r>
              <a:rPr sz="2800" dirty="0">
                <a:latin typeface="Constantia"/>
                <a:cs typeface="Constantia"/>
              </a:rPr>
              <a:t>;</a:t>
            </a:r>
            <a:endParaRPr sz="2800">
              <a:latin typeface="Constantia"/>
              <a:cs typeface="Constantia"/>
            </a:endParaRPr>
          </a:p>
          <a:p>
            <a:pPr marL="286385" marR="216535" indent="-274320">
              <a:lnSpc>
                <a:spcPct val="100000"/>
              </a:lnSpc>
              <a:spcBef>
                <a:spcPts val="670"/>
              </a:spcBef>
            </a:pPr>
            <a:r>
              <a:rPr sz="2650" spc="-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800" spc="-10" dirty="0">
                <a:latin typeface="Constantia"/>
                <a:cs typeface="Constantia"/>
              </a:rPr>
              <a:t>1993</a:t>
            </a:r>
            <a:r>
              <a:rPr sz="2800" dirty="0">
                <a:latin typeface="宋体"/>
                <a:cs typeface="宋体"/>
              </a:rPr>
              <a:t>年</a:t>
            </a:r>
            <a:r>
              <a:rPr sz="2800" spc="-15" dirty="0">
                <a:latin typeface="宋体"/>
                <a:cs typeface="宋体"/>
              </a:rPr>
              <a:t>，</a:t>
            </a:r>
            <a:r>
              <a:rPr sz="2800" spc="-15" dirty="0">
                <a:latin typeface="Constantia"/>
                <a:cs typeface="Constantia"/>
              </a:rPr>
              <a:t>Drunker</a:t>
            </a:r>
            <a:r>
              <a:rPr sz="2800" dirty="0">
                <a:latin typeface="宋体"/>
                <a:cs typeface="宋体"/>
              </a:rPr>
              <a:t>和</a:t>
            </a:r>
            <a:r>
              <a:rPr sz="2800" spc="-10" dirty="0">
                <a:latin typeface="Constantia"/>
                <a:cs typeface="Constantia"/>
              </a:rPr>
              <a:t>Schapire</a:t>
            </a:r>
            <a:r>
              <a:rPr sz="2800" dirty="0">
                <a:latin typeface="宋体"/>
                <a:cs typeface="宋体"/>
              </a:rPr>
              <a:t>第一次将神经网络作</a:t>
            </a:r>
            <a:r>
              <a:rPr sz="2800" spc="10" dirty="0">
                <a:latin typeface="宋体"/>
                <a:cs typeface="宋体"/>
              </a:rPr>
              <a:t>为 </a:t>
            </a:r>
            <a:r>
              <a:rPr sz="2800" dirty="0">
                <a:latin typeface="宋体"/>
                <a:cs typeface="宋体"/>
              </a:rPr>
              <a:t>弱学习器，应用</a:t>
            </a:r>
            <a:r>
              <a:rPr sz="2800" spc="-5" dirty="0">
                <a:latin typeface="Constantia"/>
                <a:cs typeface="Constantia"/>
              </a:rPr>
              <a:t>Boosting</a:t>
            </a:r>
            <a:r>
              <a:rPr sz="2800" dirty="0">
                <a:latin typeface="宋体"/>
                <a:cs typeface="宋体"/>
              </a:rPr>
              <a:t>算法解决</a:t>
            </a:r>
            <a:r>
              <a:rPr sz="2800" spc="-5" dirty="0">
                <a:latin typeface="Constantia"/>
                <a:cs typeface="Constantia"/>
              </a:rPr>
              <a:t>OCR</a:t>
            </a:r>
            <a:r>
              <a:rPr sz="2800" dirty="0">
                <a:latin typeface="宋体"/>
                <a:cs typeface="宋体"/>
              </a:rPr>
              <a:t>问题</a:t>
            </a:r>
            <a:r>
              <a:rPr sz="2800" dirty="0">
                <a:latin typeface="Constantia"/>
                <a:cs typeface="Constantia"/>
              </a:rPr>
              <a:t>;</a:t>
            </a:r>
            <a:endParaRPr sz="2800">
              <a:latin typeface="Constantia"/>
              <a:cs typeface="Constantia"/>
            </a:endParaRPr>
          </a:p>
          <a:p>
            <a:pPr marL="286385" marR="5080" indent="-274320">
              <a:lnSpc>
                <a:spcPct val="100000"/>
              </a:lnSpc>
              <a:spcBef>
                <a:spcPts val="670"/>
              </a:spcBef>
            </a:pPr>
            <a:r>
              <a:rPr sz="2650" spc="-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800" spc="-10" dirty="0">
                <a:latin typeface="Constantia"/>
                <a:cs typeface="Constantia"/>
              </a:rPr>
              <a:t>1995</a:t>
            </a:r>
            <a:r>
              <a:rPr sz="2800" dirty="0">
                <a:latin typeface="宋体"/>
                <a:cs typeface="宋体"/>
              </a:rPr>
              <a:t>年</a:t>
            </a:r>
            <a:r>
              <a:rPr sz="2800" spc="-20" dirty="0">
                <a:latin typeface="宋体"/>
                <a:cs typeface="宋体"/>
              </a:rPr>
              <a:t>，</a:t>
            </a:r>
            <a:r>
              <a:rPr sz="2800" spc="-20" dirty="0">
                <a:latin typeface="Constantia"/>
                <a:cs typeface="Constantia"/>
              </a:rPr>
              <a:t>Freund</a:t>
            </a:r>
            <a:r>
              <a:rPr sz="2800" dirty="0">
                <a:latin typeface="宋体"/>
                <a:cs typeface="宋体"/>
              </a:rPr>
              <a:t>和</a:t>
            </a:r>
            <a:r>
              <a:rPr sz="2800" spc="-10" dirty="0">
                <a:latin typeface="Constantia"/>
                <a:cs typeface="Constantia"/>
              </a:rPr>
              <a:t>Schapire</a:t>
            </a:r>
            <a:r>
              <a:rPr sz="2800" dirty="0">
                <a:latin typeface="宋体"/>
                <a:cs typeface="宋体"/>
              </a:rPr>
              <a:t>提出</a:t>
            </a:r>
            <a:r>
              <a:rPr sz="2800" spc="10" dirty="0">
                <a:latin typeface="宋体"/>
                <a:cs typeface="宋体"/>
              </a:rPr>
              <a:t>了 </a:t>
            </a:r>
            <a:r>
              <a:rPr sz="2800" spc="-10" dirty="0">
                <a:latin typeface="Constantia"/>
                <a:cs typeface="Constantia"/>
              </a:rPr>
              <a:t>Adaboost(Adaptive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Boosting)</a:t>
            </a:r>
            <a:r>
              <a:rPr sz="2800" dirty="0">
                <a:latin typeface="宋体"/>
                <a:cs typeface="宋体"/>
              </a:rPr>
              <a:t>算法，效率和原</a:t>
            </a:r>
            <a:r>
              <a:rPr sz="2800" spc="10" dirty="0">
                <a:latin typeface="宋体"/>
                <a:cs typeface="宋体"/>
              </a:rPr>
              <a:t>来 </a:t>
            </a:r>
            <a:r>
              <a:rPr sz="2800" spc="-5" dirty="0">
                <a:latin typeface="Constantia"/>
                <a:cs typeface="Constantia"/>
              </a:rPr>
              <a:t>Boosting</a:t>
            </a:r>
            <a:r>
              <a:rPr sz="2800" dirty="0">
                <a:latin typeface="宋体"/>
                <a:cs typeface="宋体"/>
              </a:rPr>
              <a:t>算法一样，但是不需要任何关于弱学习器</a:t>
            </a:r>
            <a:r>
              <a:rPr sz="2800" spc="10" dirty="0">
                <a:latin typeface="宋体"/>
                <a:cs typeface="宋体"/>
              </a:rPr>
              <a:t>性 </a:t>
            </a:r>
            <a:r>
              <a:rPr sz="2800" dirty="0">
                <a:latin typeface="宋体"/>
                <a:cs typeface="宋体"/>
              </a:rPr>
              <a:t>能的先验知识，可以非常容易地应用到实际问题中</a:t>
            </a:r>
            <a:r>
              <a:rPr sz="2800" spc="10" dirty="0">
                <a:latin typeface="宋体"/>
                <a:cs typeface="宋体"/>
              </a:rPr>
              <a:t>。</a:t>
            </a:r>
            <a:endParaRPr sz="2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20750"/>
            <a:ext cx="3618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4800" dirty="0">
                <a:solidFill>
                  <a:srgbClr val="004646"/>
                </a:solidFill>
                <a:latin typeface="微软雅黑"/>
                <a:cs typeface="微软雅黑"/>
              </a:rPr>
              <a:t>算法</a:t>
            </a:r>
            <a:endParaRPr sz="48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3775" y="3141192"/>
            <a:ext cx="1881187" cy="2197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5212" y="4220667"/>
            <a:ext cx="4186237" cy="2197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10385" y="5576595"/>
            <a:ext cx="6770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mic Sans MS"/>
                <a:cs typeface="Comic Sans MS"/>
              </a:rPr>
              <a:t>Building </a:t>
            </a: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-5" dirty="0">
                <a:latin typeface="Comic Sans MS"/>
                <a:cs typeface="Comic Sans MS"/>
              </a:rPr>
              <a:t>strong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classifier </a:t>
            </a:r>
            <a:r>
              <a:rPr sz="2400" dirty="0">
                <a:latin typeface="Comic Sans MS"/>
                <a:cs typeface="Comic Sans MS"/>
              </a:rPr>
              <a:t>a </a:t>
            </a:r>
            <a:r>
              <a:rPr sz="2400" spc="-5" dirty="0">
                <a:latin typeface="Comic Sans MS"/>
                <a:cs typeface="Comic Sans MS"/>
              </a:rPr>
              <a:t>lot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of</a:t>
            </a:r>
            <a:r>
              <a:rPr sz="240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weaker ones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79900" y="3141243"/>
            <a:ext cx="2744787" cy="2197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74252" y="1470182"/>
            <a:ext cx="4822190" cy="3596004"/>
          </a:xfrm>
          <a:prstGeom prst="rect">
            <a:avLst/>
          </a:prstGeom>
        </p:spPr>
        <p:txBody>
          <a:bodyPr vert="horz" wrap="square" lIns="0" tIns="510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20"/>
              </a:spcBef>
            </a:pPr>
            <a:r>
              <a:rPr sz="8000" b="1" spc="-10" dirty="0">
                <a:latin typeface="Arial"/>
                <a:cs typeface="Arial"/>
              </a:rPr>
              <a:t>Ad</a:t>
            </a:r>
            <a:r>
              <a:rPr sz="8000" b="1" spc="-5" dirty="0">
                <a:latin typeface="Arial"/>
                <a:cs typeface="Arial"/>
              </a:rPr>
              <a:t>a</a:t>
            </a:r>
            <a:r>
              <a:rPr sz="8000" b="1" spc="-10" dirty="0">
                <a:latin typeface="Arial"/>
                <a:cs typeface="Arial"/>
              </a:rPr>
              <a:t>Boo</a:t>
            </a:r>
            <a:r>
              <a:rPr sz="8000" b="1" spc="-5" dirty="0">
                <a:latin typeface="Arial"/>
                <a:cs typeface="Arial"/>
              </a:rPr>
              <a:t>st</a:t>
            </a:r>
            <a:endParaRPr sz="80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775"/>
              </a:spcBef>
              <a:tabLst>
                <a:tab pos="2122805" algn="l"/>
              </a:tabLst>
            </a:pPr>
            <a:r>
              <a:rPr sz="3600" spc="-25" dirty="0">
                <a:latin typeface="Constantia"/>
                <a:cs typeface="Constantia"/>
              </a:rPr>
              <a:t>Adaptive	</a:t>
            </a:r>
            <a:r>
              <a:rPr sz="3600" spc="-5" dirty="0">
                <a:latin typeface="Constantia"/>
                <a:cs typeface="Constantia"/>
              </a:rPr>
              <a:t>Boosting</a:t>
            </a:r>
            <a:endParaRPr sz="3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Constantia"/>
              <a:cs typeface="Constantia"/>
            </a:endParaRPr>
          </a:p>
          <a:p>
            <a:pPr marL="21336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latin typeface="Constantia"/>
                <a:cs typeface="Constantia"/>
              </a:rPr>
              <a:t>A</a:t>
            </a:r>
            <a:r>
              <a:rPr sz="3600" spc="-70" dirty="0">
                <a:latin typeface="Constantia"/>
                <a:cs typeface="Constantia"/>
              </a:rPr>
              <a:t> </a:t>
            </a:r>
            <a:r>
              <a:rPr sz="3600" spc="-5" dirty="0">
                <a:latin typeface="Constantia"/>
                <a:cs typeface="Constantia"/>
              </a:rPr>
              <a:t>learning</a:t>
            </a:r>
            <a:r>
              <a:rPr sz="3600" spc="-105" dirty="0">
                <a:latin typeface="Constantia"/>
                <a:cs typeface="Constantia"/>
              </a:rPr>
              <a:t> </a:t>
            </a:r>
            <a:r>
              <a:rPr sz="3600" spc="-15" dirty="0">
                <a:latin typeface="Constantia"/>
                <a:cs typeface="Constantia"/>
              </a:rPr>
              <a:t>algorithm</a:t>
            </a:r>
            <a:endParaRPr sz="3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20750"/>
            <a:ext cx="3618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4800" dirty="0">
                <a:solidFill>
                  <a:srgbClr val="004646"/>
                </a:solidFill>
                <a:latin typeface="微软雅黑"/>
                <a:cs typeface="微软雅黑"/>
              </a:rPr>
              <a:t>算法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26627" y="3139084"/>
            <a:ext cx="177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latin typeface="Times New Roman"/>
                <a:cs typeface="Times New Roman"/>
              </a:rPr>
              <a:t>.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304" y="5593994"/>
            <a:ext cx="466788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03020" algn="l"/>
                <a:tab pos="2470150" algn="l"/>
                <a:tab pos="3442970" algn="l"/>
              </a:tabLst>
            </a:pPr>
            <a:r>
              <a:rPr sz="2800" spc="-5" dirty="0">
                <a:latin typeface="Constantia"/>
                <a:cs typeface="Constantia"/>
              </a:rPr>
              <a:t>sli</a:t>
            </a:r>
            <a:r>
              <a:rPr sz="2800" spc="-35" dirty="0">
                <a:latin typeface="Constantia"/>
                <a:cs typeface="Constantia"/>
              </a:rPr>
              <a:t>g</a:t>
            </a:r>
            <a:r>
              <a:rPr sz="2800" spc="-5" dirty="0">
                <a:latin typeface="Constantia"/>
                <a:cs typeface="Constantia"/>
              </a:rPr>
              <a:t>ht</a:t>
            </a:r>
            <a:r>
              <a:rPr sz="2800" spc="-35" dirty="0">
                <a:latin typeface="Constantia"/>
                <a:cs typeface="Constantia"/>
              </a:rPr>
              <a:t>l</a:t>
            </a:r>
            <a:r>
              <a:rPr sz="2800" dirty="0">
                <a:latin typeface="Constantia"/>
                <a:cs typeface="Constantia"/>
              </a:rPr>
              <a:t>y	</a:t>
            </a:r>
            <a:r>
              <a:rPr sz="2800" spc="-5" dirty="0">
                <a:solidFill>
                  <a:srgbClr val="CC3300"/>
                </a:solidFill>
                <a:latin typeface="Constantia"/>
                <a:cs typeface="Constantia"/>
              </a:rPr>
              <a:t>be</a:t>
            </a:r>
            <a:r>
              <a:rPr sz="2800" spc="-50" dirty="0">
                <a:solidFill>
                  <a:srgbClr val="CC3300"/>
                </a:solidFill>
                <a:latin typeface="Constantia"/>
                <a:cs typeface="Constantia"/>
              </a:rPr>
              <a:t>tt</a:t>
            </a:r>
            <a:r>
              <a:rPr sz="2800" spc="-10" dirty="0">
                <a:solidFill>
                  <a:srgbClr val="CC3300"/>
                </a:solidFill>
                <a:latin typeface="Constantia"/>
                <a:cs typeface="Constantia"/>
              </a:rPr>
              <a:t>e</a:t>
            </a:r>
            <a:r>
              <a:rPr sz="2800" dirty="0">
                <a:solidFill>
                  <a:srgbClr val="CC3300"/>
                </a:solidFill>
                <a:latin typeface="Constantia"/>
                <a:cs typeface="Constantia"/>
              </a:rPr>
              <a:t>r	</a:t>
            </a:r>
            <a:r>
              <a:rPr sz="2800" spc="-5" dirty="0">
                <a:solidFill>
                  <a:srgbClr val="CC3300"/>
                </a:solidFill>
                <a:latin typeface="Constantia"/>
                <a:cs typeface="Constantia"/>
              </a:rPr>
              <a:t>tha</a:t>
            </a:r>
            <a:r>
              <a:rPr sz="2800" spc="5" dirty="0">
                <a:solidFill>
                  <a:srgbClr val="CC3300"/>
                </a:solidFill>
                <a:latin typeface="Constantia"/>
                <a:cs typeface="Constantia"/>
              </a:rPr>
              <a:t>n</a:t>
            </a:r>
            <a:r>
              <a:rPr sz="2800" dirty="0">
                <a:solidFill>
                  <a:srgbClr val="CC3300"/>
                </a:solidFill>
                <a:latin typeface="Constantia"/>
                <a:cs typeface="Constantia"/>
              </a:rPr>
              <a:t>	</a:t>
            </a:r>
            <a:r>
              <a:rPr sz="2800" spc="-55" dirty="0">
                <a:solidFill>
                  <a:srgbClr val="CC3300"/>
                </a:solidFill>
                <a:latin typeface="Constantia"/>
                <a:cs typeface="Constantia"/>
              </a:rPr>
              <a:t>r</a:t>
            </a:r>
            <a:r>
              <a:rPr sz="2800" spc="-5" dirty="0">
                <a:solidFill>
                  <a:srgbClr val="CC3300"/>
                </a:solidFill>
                <a:latin typeface="Constantia"/>
                <a:cs typeface="Constantia"/>
              </a:rPr>
              <a:t>an</a:t>
            </a:r>
            <a:r>
              <a:rPr sz="2800" dirty="0">
                <a:solidFill>
                  <a:srgbClr val="CC3300"/>
                </a:solidFill>
                <a:latin typeface="Constantia"/>
                <a:cs typeface="Constantia"/>
              </a:rPr>
              <a:t>do</a:t>
            </a:r>
            <a:r>
              <a:rPr sz="2800" spc="5" dirty="0">
                <a:solidFill>
                  <a:srgbClr val="CC3300"/>
                </a:solidFill>
                <a:latin typeface="Constantia"/>
                <a:cs typeface="Constantia"/>
              </a:rPr>
              <a:t>m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02284" y="2887662"/>
            <a:ext cx="14414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15" dirty="0"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99136" y="2878251"/>
            <a:ext cx="185864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704975" algn="l"/>
              </a:tabLst>
            </a:pPr>
            <a:r>
              <a:rPr sz="2850" spc="10" dirty="0">
                <a:latin typeface="Symbol"/>
                <a:cs typeface="Symbol"/>
              </a:rPr>
              <a:t></a:t>
            </a:r>
            <a:r>
              <a:rPr sz="2850" spc="10" dirty="0">
                <a:latin typeface="Times New Roman"/>
                <a:cs typeface="Times New Roman"/>
              </a:rPr>
              <a:t>	</a:t>
            </a:r>
            <a:r>
              <a:rPr sz="2850" spc="10" dirty="0">
                <a:latin typeface="Symbol"/>
                <a:cs typeface="Symbol"/>
              </a:rPr>
              <a:t>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9136" y="3457816"/>
            <a:ext cx="56070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10" dirty="0">
                <a:latin typeface="Symbol"/>
                <a:cs typeface="Symbol"/>
              </a:rPr>
              <a:t></a:t>
            </a:r>
            <a:r>
              <a:rPr sz="2850" spc="75" dirty="0">
                <a:latin typeface="Times New Roman"/>
                <a:cs typeface="Times New Roman"/>
              </a:rPr>
              <a:t> </a:t>
            </a:r>
            <a:r>
              <a:rPr sz="2475" i="1" spc="7" baseline="1683" dirty="0">
                <a:latin typeface="Times New Roman"/>
                <a:cs typeface="Times New Roman"/>
              </a:rPr>
              <a:t>t</a:t>
            </a:r>
            <a:r>
              <a:rPr sz="2475" i="1" spc="-345" baseline="1683" dirty="0">
                <a:latin typeface="Times New Roman"/>
                <a:cs typeface="Times New Roman"/>
              </a:rPr>
              <a:t> </a:t>
            </a:r>
            <a:r>
              <a:rPr sz="2475" spc="-120" baseline="1683" dirty="0">
                <a:latin typeface="Symbol"/>
                <a:cs typeface="Symbol"/>
              </a:rPr>
              <a:t></a:t>
            </a:r>
            <a:r>
              <a:rPr sz="2475" spc="22" baseline="1683" dirty="0">
                <a:latin typeface="Times New Roman"/>
                <a:cs typeface="Times New Roman"/>
              </a:rPr>
              <a:t>1</a:t>
            </a:r>
            <a:endParaRPr sz="2475" baseline="168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91728" y="3457816"/>
            <a:ext cx="16637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10" dirty="0">
                <a:latin typeface="Symbol"/>
                <a:cs typeface="Symbol"/>
              </a:rPr>
              <a:t>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3615" y="2922650"/>
            <a:ext cx="3839845" cy="683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850" i="1" spc="12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475" i="1" spc="22" baseline="-25252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475" i="1" spc="187" baseline="-2525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50" spc="225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850" i="1" spc="7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850" spc="10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5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50" spc="15" dirty="0">
                <a:latin typeface="Symbol"/>
                <a:cs typeface="Symbol"/>
              </a:rPr>
              <a:t></a:t>
            </a:r>
            <a:r>
              <a:rPr sz="2850" spc="-5" dirty="0">
                <a:latin typeface="Times New Roman"/>
                <a:cs typeface="Times New Roman"/>
              </a:rPr>
              <a:t> </a:t>
            </a:r>
            <a:r>
              <a:rPr sz="2850" i="1" spc="10" dirty="0">
                <a:latin typeface="Times New Roman"/>
                <a:cs typeface="Times New Roman"/>
              </a:rPr>
              <a:t>si</a:t>
            </a:r>
            <a:r>
              <a:rPr sz="2850" i="1" spc="15" dirty="0">
                <a:latin typeface="Times New Roman"/>
                <a:cs typeface="Times New Roman"/>
              </a:rPr>
              <a:t>gn</a:t>
            </a:r>
            <a:r>
              <a:rPr sz="2850" i="1" spc="-409" dirty="0">
                <a:latin typeface="Times New Roman"/>
                <a:cs typeface="Times New Roman"/>
              </a:rPr>
              <a:t> </a:t>
            </a:r>
            <a:r>
              <a:rPr sz="4275" spc="15" baseline="-16569" dirty="0">
                <a:latin typeface="Symbol"/>
                <a:cs typeface="Symbol"/>
              </a:rPr>
              <a:t></a:t>
            </a:r>
            <a:r>
              <a:rPr sz="4275" spc="-517" baseline="-16569" dirty="0">
                <a:latin typeface="Times New Roman"/>
                <a:cs typeface="Times New Roman"/>
              </a:rPr>
              <a:t> </a:t>
            </a:r>
            <a:r>
              <a:rPr sz="6450" spc="-60" baseline="-8397" dirty="0">
                <a:latin typeface="Symbol"/>
                <a:cs typeface="Symbol"/>
              </a:rPr>
              <a:t></a:t>
            </a:r>
            <a:r>
              <a:rPr sz="3000" i="1" spc="-880" dirty="0">
                <a:solidFill>
                  <a:srgbClr val="003E7E"/>
                </a:solidFill>
                <a:latin typeface="Symbol"/>
                <a:cs typeface="Symbol"/>
              </a:rPr>
              <a:t></a:t>
            </a:r>
            <a:r>
              <a:rPr sz="2475" i="1" spc="7" baseline="-25252" dirty="0">
                <a:solidFill>
                  <a:srgbClr val="003E7E"/>
                </a:solidFill>
                <a:latin typeface="Times New Roman"/>
                <a:cs typeface="Times New Roman"/>
              </a:rPr>
              <a:t>t</a:t>
            </a:r>
            <a:r>
              <a:rPr sz="2475" i="1" spc="-247" baseline="-25252" dirty="0">
                <a:solidFill>
                  <a:srgbClr val="003E7E"/>
                </a:solidFill>
                <a:latin typeface="Times New Roman"/>
                <a:cs typeface="Times New Roman"/>
              </a:rPr>
              <a:t> </a:t>
            </a:r>
            <a:r>
              <a:rPr sz="2850" i="1" spc="-18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475" i="1" spc="7" baseline="-25252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75" i="1" spc="22" baseline="-2525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50" spc="22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850" i="1" spc="75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2850" spc="10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2850" spc="-3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4275" spc="15" baseline="-16569" dirty="0">
                <a:latin typeface="Symbol"/>
                <a:cs typeface="Symbol"/>
              </a:rPr>
              <a:t></a:t>
            </a:r>
            <a:endParaRPr sz="4275" baseline="-16569" dirty="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5166" y="1896637"/>
            <a:ext cx="2670810" cy="119507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685"/>
              </a:spcBef>
            </a:pPr>
            <a:r>
              <a:rPr sz="3350" i="1" spc="-38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925" spc="-7" baseline="-24216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2925" spc="-390" baseline="-2421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350" spc="22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350" i="1" spc="10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335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350" spc="-4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350" spc="125" dirty="0">
                <a:solidFill>
                  <a:srgbClr val="7E7E7E"/>
                </a:solidFill>
                <a:latin typeface="Symbol"/>
                <a:cs typeface="Symbol"/>
              </a:rPr>
              <a:t></a:t>
            </a:r>
            <a:r>
              <a:rPr sz="3350" spc="-110" dirty="0">
                <a:solidFill>
                  <a:srgbClr val="7E7E7E"/>
                </a:solidFill>
                <a:latin typeface="Times New Roman"/>
                <a:cs typeface="Times New Roman"/>
              </a:rPr>
              <a:t>{</a:t>
            </a:r>
            <a:r>
              <a:rPr sz="3350" spc="-10" dirty="0">
                <a:solidFill>
                  <a:srgbClr val="7E7E7E"/>
                </a:solidFill>
                <a:latin typeface="Symbol"/>
                <a:cs typeface="Symbol"/>
              </a:rPr>
              <a:t></a:t>
            </a:r>
            <a:r>
              <a:rPr sz="3350" spc="-300" dirty="0">
                <a:solidFill>
                  <a:srgbClr val="7E7E7E"/>
                </a:solidFill>
                <a:latin typeface="Times New Roman"/>
                <a:cs typeface="Times New Roman"/>
              </a:rPr>
              <a:t>1</a:t>
            </a:r>
            <a:r>
              <a:rPr sz="3350" spc="-5" dirty="0">
                <a:solidFill>
                  <a:srgbClr val="7E7E7E"/>
                </a:solidFill>
                <a:latin typeface="Times New Roman"/>
                <a:cs typeface="Times New Roman"/>
              </a:rPr>
              <a:t>,</a:t>
            </a:r>
            <a:r>
              <a:rPr sz="3350" spc="-45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7E7E7E"/>
                </a:solidFill>
                <a:latin typeface="Symbol"/>
                <a:cs typeface="Symbol"/>
              </a:rPr>
              <a:t></a:t>
            </a:r>
            <a:r>
              <a:rPr sz="3350" spc="-500" dirty="0">
                <a:solidFill>
                  <a:srgbClr val="7E7E7E"/>
                </a:solidFill>
                <a:latin typeface="Times New Roman"/>
                <a:cs typeface="Times New Roman"/>
              </a:rPr>
              <a:t>1</a:t>
            </a:r>
            <a:r>
              <a:rPr sz="3350" spc="-5" dirty="0">
                <a:solidFill>
                  <a:srgbClr val="7E7E7E"/>
                </a:solidFill>
                <a:latin typeface="Times New Roman"/>
                <a:cs typeface="Times New Roman"/>
              </a:rPr>
              <a:t>}</a:t>
            </a:r>
            <a:endParaRPr sz="33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585"/>
              </a:spcBef>
            </a:pPr>
            <a:r>
              <a:rPr sz="3350" i="1" spc="-165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925" spc="-7" baseline="-24216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2925" spc="-165" baseline="-2421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350" spc="22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350" i="1" spc="105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335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350" spc="-4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350" spc="125" dirty="0">
                <a:solidFill>
                  <a:srgbClr val="7E7E7E"/>
                </a:solidFill>
                <a:latin typeface="Symbol"/>
                <a:cs typeface="Symbol"/>
              </a:rPr>
              <a:t></a:t>
            </a:r>
            <a:r>
              <a:rPr sz="3350" spc="-110" dirty="0">
                <a:solidFill>
                  <a:srgbClr val="7E7E7E"/>
                </a:solidFill>
                <a:latin typeface="Times New Roman"/>
                <a:cs typeface="Times New Roman"/>
              </a:rPr>
              <a:t>{</a:t>
            </a:r>
            <a:r>
              <a:rPr sz="3350" spc="-5" dirty="0">
                <a:solidFill>
                  <a:srgbClr val="7E7E7E"/>
                </a:solidFill>
                <a:latin typeface="Symbol"/>
                <a:cs typeface="Symbol"/>
              </a:rPr>
              <a:t></a:t>
            </a:r>
            <a:r>
              <a:rPr sz="3350" spc="-295" dirty="0">
                <a:solidFill>
                  <a:srgbClr val="7E7E7E"/>
                </a:solidFill>
                <a:latin typeface="Times New Roman"/>
                <a:cs typeface="Times New Roman"/>
              </a:rPr>
              <a:t>1</a:t>
            </a:r>
            <a:r>
              <a:rPr sz="3350" spc="-5" dirty="0">
                <a:solidFill>
                  <a:srgbClr val="7E7E7E"/>
                </a:solidFill>
                <a:latin typeface="Times New Roman"/>
                <a:cs typeface="Times New Roman"/>
              </a:rPr>
              <a:t>,</a:t>
            </a:r>
            <a:r>
              <a:rPr sz="3350" spc="-459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7E7E7E"/>
                </a:solidFill>
                <a:latin typeface="Symbol"/>
                <a:cs typeface="Symbol"/>
              </a:rPr>
              <a:t></a:t>
            </a:r>
            <a:r>
              <a:rPr sz="3350" spc="-500" dirty="0">
                <a:solidFill>
                  <a:srgbClr val="7E7E7E"/>
                </a:solidFill>
                <a:latin typeface="Times New Roman"/>
                <a:cs typeface="Times New Roman"/>
              </a:rPr>
              <a:t>1</a:t>
            </a:r>
            <a:r>
              <a:rPr sz="3350" spc="-5" dirty="0">
                <a:solidFill>
                  <a:srgbClr val="7E7E7E"/>
                </a:solidFill>
                <a:latin typeface="Times New Roman"/>
                <a:cs typeface="Times New Roman"/>
              </a:rPr>
              <a:t>}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031" y="3282798"/>
            <a:ext cx="2880360" cy="206819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R="414655" algn="ctr">
              <a:lnSpc>
                <a:spcPct val="100000"/>
              </a:lnSpc>
              <a:spcBef>
                <a:spcPts val="690"/>
              </a:spcBef>
            </a:pPr>
            <a:r>
              <a:rPr sz="4800" b="1" dirty="0">
                <a:latin typeface="Times New Roman"/>
                <a:cs typeface="Times New Roman"/>
              </a:rPr>
              <a:t>.</a:t>
            </a:r>
            <a:endParaRPr sz="4800">
              <a:latin typeface="Times New Roman"/>
              <a:cs typeface="Times New Roman"/>
            </a:endParaRPr>
          </a:p>
          <a:p>
            <a:pPr marR="166370" algn="ctr">
              <a:lnSpc>
                <a:spcPct val="100000"/>
              </a:lnSpc>
              <a:spcBef>
                <a:spcPts val="405"/>
              </a:spcBef>
            </a:pPr>
            <a:r>
              <a:rPr sz="3350" i="1" spc="-290" dirty="0">
                <a:solidFill>
                  <a:srgbClr val="0000FF"/>
                </a:solidFill>
                <a:latin typeface="Times New Roman"/>
                <a:cs typeface="Times New Roman"/>
              </a:rPr>
              <a:t>h</a:t>
            </a:r>
            <a:r>
              <a:rPr sz="2925" i="1" spc="-7" baseline="-24216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925" i="1" spc="225" baseline="-2421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350" spc="22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350" i="1" spc="10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3350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sz="3350" spc="-4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350" spc="120" dirty="0">
                <a:solidFill>
                  <a:srgbClr val="7E7E7E"/>
                </a:solidFill>
                <a:latin typeface="Symbol"/>
                <a:cs typeface="Symbol"/>
              </a:rPr>
              <a:t></a:t>
            </a:r>
            <a:r>
              <a:rPr sz="3350" spc="-110" dirty="0">
                <a:solidFill>
                  <a:srgbClr val="7E7E7E"/>
                </a:solidFill>
                <a:latin typeface="Times New Roman"/>
                <a:cs typeface="Times New Roman"/>
              </a:rPr>
              <a:t>{</a:t>
            </a:r>
            <a:r>
              <a:rPr sz="3350" spc="-10" dirty="0">
                <a:solidFill>
                  <a:srgbClr val="7E7E7E"/>
                </a:solidFill>
                <a:latin typeface="Symbol"/>
                <a:cs typeface="Symbol"/>
              </a:rPr>
              <a:t></a:t>
            </a:r>
            <a:r>
              <a:rPr sz="3350" spc="-300" dirty="0">
                <a:solidFill>
                  <a:srgbClr val="7E7E7E"/>
                </a:solidFill>
                <a:latin typeface="Times New Roman"/>
                <a:cs typeface="Times New Roman"/>
              </a:rPr>
              <a:t>1</a:t>
            </a:r>
            <a:r>
              <a:rPr sz="3350" spc="-5" dirty="0">
                <a:solidFill>
                  <a:srgbClr val="7E7E7E"/>
                </a:solidFill>
                <a:latin typeface="Times New Roman"/>
                <a:cs typeface="Times New Roman"/>
              </a:rPr>
              <a:t>,</a:t>
            </a:r>
            <a:r>
              <a:rPr sz="3350" spc="-45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3350" spc="10" dirty="0">
                <a:solidFill>
                  <a:srgbClr val="7E7E7E"/>
                </a:solidFill>
                <a:latin typeface="Symbol"/>
                <a:cs typeface="Symbol"/>
              </a:rPr>
              <a:t></a:t>
            </a:r>
            <a:r>
              <a:rPr sz="3350" spc="-459" dirty="0">
                <a:solidFill>
                  <a:srgbClr val="7E7E7E"/>
                </a:solidFill>
                <a:latin typeface="Times New Roman"/>
                <a:cs typeface="Times New Roman"/>
              </a:rPr>
              <a:t>1</a:t>
            </a:r>
            <a:r>
              <a:rPr sz="3350" spc="-5" dirty="0">
                <a:solidFill>
                  <a:srgbClr val="7E7E7E"/>
                </a:solidFill>
                <a:latin typeface="Times New Roman"/>
                <a:cs typeface="Times New Roman"/>
              </a:rPr>
              <a:t>}</a:t>
            </a:r>
            <a:endParaRPr sz="3350">
              <a:latin typeface="Times New Roman"/>
              <a:cs typeface="Times New Roman"/>
            </a:endParaRPr>
          </a:p>
          <a:p>
            <a:pPr marL="304165">
              <a:lnSpc>
                <a:spcPct val="100000"/>
              </a:lnSpc>
              <a:spcBef>
                <a:spcPts val="1945"/>
              </a:spcBef>
              <a:tabLst>
                <a:tab pos="1347470" algn="l"/>
              </a:tabLst>
            </a:pPr>
            <a:r>
              <a:rPr sz="2800" spc="-50" dirty="0">
                <a:latin typeface="Constantia"/>
                <a:cs typeface="Constantia"/>
              </a:rPr>
              <a:t>Weak	</a:t>
            </a:r>
            <a:r>
              <a:rPr sz="2800" dirty="0">
                <a:latin typeface="Constantia"/>
                <a:cs typeface="Constantia"/>
              </a:rPr>
              <a:t>classifiers</a:t>
            </a:r>
            <a:endParaRPr sz="2800">
              <a:latin typeface="Constantia"/>
              <a:cs typeface="Constanti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3517" y="2050376"/>
            <a:ext cx="329222" cy="25908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185727" y="4874856"/>
            <a:ext cx="25260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62685" algn="l"/>
              </a:tabLst>
            </a:pPr>
            <a:r>
              <a:rPr sz="2800" spc="-10" dirty="0">
                <a:latin typeface="Constantia"/>
                <a:cs typeface="Constantia"/>
              </a:rPr>
              <a:t>strong	</a:t>
            </a:r>
            <a:r>
              <a:rPr sz="2800" dirty="0">
                <a:latin typeface="Constantia"/>
                <a:cs typeface="Constantia"/>
              </a:rPr>
              <a:t>classifier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20750"/>
            <a:ext cx="3618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4800" dirty="0">
                <a:solidFill>
                  <a:srgbClr val="004646"/>
                </a:solidFill>
                <a:latin typeface="微软雅黑"/>
                <a:cs typeface="微软雅黑"/>
              </a:rPr>
              <a:t>算法</a:t>
            </a:r>
            <a:endParaRPr sz="4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20206"/>
            <a:ext cx="8037195" cy="37934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两个问题如何解决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8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solidFill>
                  <a:srgbClr val="006FC0"/>
                </a:solidFill>
                <a:latin typeface="宋体"/>
                <a:cs typeface="宋体"/>
              </a:rPr>
              <a:t>每一轮如何改变训练数据的权值或概率分布？</a:t>
            </a:r>
            <a:endParaRPr sz="2400">
              <a:latin typeface="宋体"/>
              <a:cs typeface="宋体"/>
            </a:endParaRPr>
          </a:p>
          <a:p>
            <a:pPr marL="652780" marR="5080" indent="-24701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20" dirty="0">
                <a:latin typeface="Constantia"/>
                <a:cs typeface="Constantia"/>
              </a:rPr>
              <a:t>A</a:t>
            </a:r>
            <a:r>
              <a:rPr sz="2400" spc="-5" dirty="0">
                <a:latin typeface="Constantia"/>
                <a:cs typeface="Constantia"/>
              </a:rPr>
              <a:t>da</a:t>
            </a:r>
            <a:r>
              <a:rPr sz="2400" dirty="0">
                <a:latin typeface="Constantia"/>
                <a:cs typeface="Constantia"/>
              </a:rPr>
              <a:t>B</a:t>
            </a:r>
            <a:r>
              <a:rPr sz="2400" spc="-5" dirty="0">
                <a:latin typeface="Constantia"/>
                <a:cs typeface="Constantia"/>
              </a:rPr>
              <a:t>oost</a:t>
            </a:r>
            <a:r>
              <a:rPr sz="2400" dirty="0">
                <a:latin typeface="宋体"/>
                <a:cs typeface="宋体"/>
              </a:rPr>
              <a:t>：提高那些被前一轮弱分类器错误分类样本的 权值，降低那些被正确分类样本的权值</a:t>
            </a:r>
            <a:endParaRPr sz="24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1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solidFill>
                  <a:srgbClr val="006FC0"/>
                </a:solidFill>
                <a:latin typeface="宋体"/>
                <a:cs typeface="宋体"/>
              </a:rPr>
              <a:t>如何将弱分类器组合成一个强分类器？</a:t>
            </a:r>
            <a:endParaRPr sz="2400">
              <a:latin typeface="宋体"/>
              <a:cs typeface="宋体"/>
            </a:endParaRPr>
          </a:p>
          <a:p>
            <a:pPr marL="652780" marR="5080" indent="-247015" algn="just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20" dirty="0">
                <a:latin typeface="Constantia"/>
                <a:cs typeface="Constantia"/>
              </a:rPr>
              <a:t>A</a:t>
            </a:r>
            <a:r>
              <a:rPr sz="2400" spc="-5" dirty="0">
                <a:latin typeface="Constantia"/>
                <a:cs typeface="Constantia"/>
              </a:rPr>
              <a:t>da</a:t>
            </a:r>
            <a:r>
              <a:rPr sz="2400" dirty="0">
                <a:latin typeface="Constantia"/>
                <a:cs typeface="Constantia"/>
              </a:rPr>
              <a:t>B</a:t>
            </a:r>
            <a:r>
              <a:rPr sz="2400" spc="-5" dirty="0">
                <a:latin typeface="Constantia"/>
                <a:cs typeface="Constantia"/>
              </a:rPr>
              <a:t>oost</a:t>
            </a:r>
            <a:r>
              <a:rPr sz="2400" dirty="0">
                <a:latin typeface="宋体"/>
                <a:cs typeface="宋体"/>
              </a:rPr>
              <a:t>：加权多数表决，加大分类误差率小的弱分类 器的权值，使其在表决中起较大的作用，减小分类误差 率大的弱分类器的权值，使其在表决中起较小的作用。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520750"/>
            <a:ext cx="3618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4800" dirty="0">
                <a:solidFill>
                  <a:srgbClr val="004646"/>
                </a:solidFill>
                <a:latin typeface="微软雅黑"/>
                <a:cs typeface="微软雅黑"/>
              </a:rPr>
              <a:t>算法</a:t>
            </a:r>
            <a:endParaRPr sz="48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8927" y="1633727"/>
            <a:ext cx="6280111" cy="43860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767454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43002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输入：二分类的训练数据</a:t>
            </a:r>
            <a:r>
              <a:rPr sz="2600" spc="-10" dirty="0">
                <a:latin typeface="宋体"/>
                <a:cs typeface="宋体"/>
              </a:rPr>
              <a:t>集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990242"/>
            <a:ext cx="339090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1067" y="1975002"/>
            <a:ext cx="3543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2449982"/>
            <a:ext cx="5147310" cy="137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输出：最终分类器</a:t>
            </a:r>
            <a:r>
              <a:rPr sz="2600" spc="-5" dirty="0">
                <a:latin typeface="Constantia"/>
                <a:cs typeface="Constantia"/>
              </a:rPr>
              <a:t>G(</a:t>
            </a:r>
            <a:r>
              <a:rPr sz="2600" i="1" spc="-5" dirty="0">
                <a:latin typeface="Constantia"/>
                <a:cs typeface="Constantia"/>
              </a:rPr>
              <a:t>x</a:t>
            </a:r>
            <a:r>
              <a:rPr sz="2600" spc="-5" dirty="0">
                <a:latin typeface="Constantia"/>
                <a:cs typeface="Constantia"/>
              </a:rPr>
              <a:t>)</a:t>
            </a:r>
            <a:endParaRPr sz="2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1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初始化训练数据的起始权值分</a:t>
            </a:r>
            <a:r>
              <a:rPr sz="2600" spc="-10" dirty="0">
                <a:latin typeface="宋体"/>
                <a:cs typeface="宋体"/>
              </a:rPr>
              <a:t>布</a:t>
            </a:r>
            <a:endParaRPr sz="2600" dirty="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4023" y="1557527"/>
            <a:ext cx="3767328" cy="3596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4792" y="2078735"/>
            <a:ext cx="1560576" cy="3322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9415" y="2060448"/>
            <a:ext cx="1941576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5463" y="4175759"/>
            <a:ext cx="2929128" cy="3779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64152" y="3995928"/>
            <a:ext cx="2831592" cy="7223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767454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472" y="1419758"/>
            <a:ext cx="7321550" cy="47752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latin typeface="Constantia"/>
                <a:cs typeface="Constantia"/>
              </a:rPr>
              <a:t>2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个弱分类</a:t>
            </a:r>
            <a:r>
              <a:rPr sz="2600" spc="-10" dirty="0">
                <a:latin typeface="宋体"/>
                <a:cs typeface="宋体"/>
              </a:rPr>
              <a:t>器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m=1,</a:t>
            </a:r>
            <a:r>
              <a:rPr sz="2600" dirty="0">
                <a:latin typeface="Constantia"/>
                <a:cs typeface="Constantia"/>
              </a:rPr>
              <a:t>2</a:t>
            </a:r>
            <a:r>
              <a:rPr sz="2600" dirty="0">
                <a:latin typeface="宋体"/>
                <a:cs typeface="宋体"/>
              </a:rPr>
              <a:t>，。。</a:t>
            </a:r>
            <a:r>
              <a:rPr sz="2600" spc="-10" dirty="0">
                <a:latin typeface="Constantia"/>
                <a:cs typeface="Constantia"/>
              </a:rPr>
              <a:t>M</a:t>
            </a:r>
            <a:endParaRPr sz="2600" dirty="0">
              <a:latin typeface="Constantia"/>
              <a:cs typeface="Constantia"/>
            </a:endParaRPr>
          </a:p>
          <a:p>
            <a:pPr marL="1052830">
              <a:lnSpc>
                <a:spcPct val="100000"/>
              </a:lnSpc>
              <a:spcBef>
                <a:spcPts val="620"/>
              </a:spcBef>
            </a:pPr>
            <a:r>
              <a:rPr sz="2600" dirty="0">
                <a:latin typeface="Constantia"/>
                <a:cs typeface="Constantia"/>
              </a:rPr>
              <a:t>a</a:t>
            </a:r>
            <a:r>
              <a:rPr sz="2600" dirty="0">
                <a:latin typeface="宋体"/>
                <a:cs typeface="宋体"/>
              </a:rPr>
              <a:t>、在权值</a:t>
            </a:r>
            <a:r>
              <a:rPr sz="2600" spc="15" dirty="0">
                <a:latin typeface="Constantia"/>
                <a:cs typeface="Constantia"/>
              </a:rPr>
              <a:t>D</a:t>
            </a:r>
            <a:r>
              <a:rPr sz="2475" spc="22" baseline="-1683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下训练数据集，得到弱分类</a:t>
            </a:r>
            <a:r>
              <a:rPr sz="2600" spc="-10" dirty="0">
                <a:latin typeface="宋体"/>
                <a:cs typeface="宋体"/>
              </a:rPr>
              <a:t>器</a:t>
            </a: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 dirty="0">
              <a:latin typeface="宋体"/>
              <a:cs typeface="宋体"/>
            </a:endParaRPr>
          </a:p>
          <a:p>
            <a:pPr marL="1061085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宋体"/>
                <a:cs typeface="宋体"/>
              </a:rPr>
              <a:t>、计算</a:t>
            </a:r>
            <a:r>
              <a:rPr sz="2600" spc="10" dirty="0">
                <a:latin typeface="Constantia"/>
                <a:cs typeface="Constantia"/>
              </a:rPr>
              <a:t>G</a:t>
            </a:r>
            <a:r>
              <a:rPr sz="2475" spc="15" baseline="-1683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的训练误</a:t>
            </a:r>
            <a:r>
              <a:rPr sz="2600" spc="-10" dirty="0">
                <a:latin typeface="宋体"/>
                <a:cs typeface="宋体"/>
              </a:rPr>
              <a:t>差</a:t>
            </a: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1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宋体"/>
              <a:cs typeface="宋体"/>
            </a:endParaRPr>
          </a:p>
          <a:p>
            <a:pPr marL="1052830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c</a:t>
            </a:r>
            <a:r>
              <a:rPr sz="2600" dirty="0">
                <a:latin typeface="宋体"/>
                <a:cs typeface="宋体"/>
              </a:rPr>
              <a:t>、计算</a:t>
            </a:r>
            <a:r>
              <a:rPr sz="2600" spc="10" dirty="0">
                <a:latin typeface="Constantia"/>
                <a:cs typeface="Constantia"/>
              </a:rPr>
              <a:t>G</a:t>
            </a:r>
            <a:r>
              <a:rPr sz="2475" spc="15" baseline="-1683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的系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 dirty="0">
              <a:latin typeface="宋体"/>
              <a:cs typeface="宋体"/>
            </a:endParaRPr>
          </a:p>
          <a:p>
            <a:pPr marL="1052830">
              <a:lnSpc>
                <a:spcPct val="100000"/>
              </a:lnSpc>
              <a:spcBef>
                <a:spcPts val="620"/>
              </a:spcBef>
            </a:pPr>
            <a:r>
              <a:rPr sz="2600" spc="-5" dirty="0">
                <a:latin typeface="Constantia"/>
                <a:cs typeface="Constantia"/>
              </a:rPr>
              <a:t>d</a:t>
            </a:r>
            <a:r>
              <a:rPr sz="2600" dirty="0">
                <a:latin typeface="宋体"/>
                <a:cs typeface="宋体"/>
              </a:rPr>
              <a:t>、更新训练数据集的权值分</a:t>
            </a:r>
            <a:r>
              <a:rPr sz="2600" spc="-10" dirty="0">
                <a:latin typeface="宋体"/>
                <a:cs typeface="宋体"/>
              </a:rPr>
              <a:t>布</a:t>
            </a:r>
            <a:endParaRPr sz="26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 dirty="0">
              <a:latin typeface="宋体"/>
              <a:cs typeface="宋体"/>
            </a:endParaRPr>
          </a:p>
          <a:p>
            <a:pPr marL="393700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Z</a:t>
            </a:r>
            <a:r>
              <a:rPr sz="2600" dirty="0">
                <a:latin typeface="宋体"/>
                <a:cs typeface="宋体"/>
              </a:rPr>
              <a:t>是规范化因</a:t>
            </a:r>
            <a:r>
              <a:rPr sz="2600" spc="-10" dirty="0">
                <a:latin typeface="宋体"/>
                <a:cs typeface="宋体"/>
              </a:rPr>
              <a:t>子</a:t>
            </a:r>
            <a:endParaRPr sz="2600" dirty="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83" y="2566416"/>
            <a:ext cx="2508504" cy="359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8048" y="3276600"/>
            <a:ext cx="4989576" cy="14721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495" y="5257800"/>
            <a:ext cx="4306824" cy="3596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74920" y="5105400"/>
            <a:ext cx="3715512" cy="7101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62655" y="6019800"/>
            <a:ext cx="3770376" cy="7650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767454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478091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latin typeface="Constantia"/>
                <a:cs typeface="Constantia"/>
              </a:rPr>
              <a:t>3</a:t>
            </a:r>
            <a:r>
              <a:rPr sz="2600" dirty="0">
                <a:latin typeface="宋体"/>
                <a:cs typeface="宋体"/>
              </a:rPr>
              <a:t>、构建弱分类器的线性组合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25597"/>
            <a:ext cx="2979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得到最终分类器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3344" y="2060448"/>
            <a:ext cx="2417063" cy="7924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4183" y="3453384"/>
            <a:ext cx="4541520" cy="7284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767454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134937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步</a:t>
            </a:r>
            <a:r>
              <a:rPr sz="2600" spc="-10" dirty="0">
                <a:latin typeface="宋体"/>
                <a:cs typeface="宋体"/>
              </a:rPr>
              <a:t>骤</a:t>
            </a:r>
            <a:r>
              <a:rPr sz="2600" spc="-70" dirty="0">
                <a:latin typeface="宋体"/>
                <a:cs typeface="宋体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24962"/>
            <a:ext cx="131826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步</a:t>
            </a:r>
            <a:r>
              <a:rPr sz="2600" spc="-10" dirty="0">
                <a:latin typeface="宋体"/>
                <a:cs typeface="宋体"/>
              </a:rPr>
              <a:t>骤</a:t>
            </a:r>
            <a:r>
              <a:rPr sz="2600" spc="-75" dirty="0">
                <a:latin typeface="宋体"/>
                <a:cs typeface="宋体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4349902"/>
            <a:ext cx="135255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步</a:t>
            </a:r>
            <a:r>
              <a:rPr sz="2600" spc="-10" dirty="0">
                <a:latin typeface="宋体"/>
                <a:cs typeface="宋体"/>
              </a:rPr>
              <a:t>骤</a:t>
            </a:r>
            <a:r>
              <a:rPr sz="2600" spc="-70" dirty="0">
                <a:latin typeface="宋体"/>
                <a:cs typeface="宋体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6249822"/>
            <a:ext cx="397256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584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误分类的样本权值放</a:t>
            </a:r>
            <a:r>
              <a:rPr sz="2600" spc="-10" dirty="0">
                <a:latin typeface="宋体"/>
                <a:cs typeface="宋体"/>
              </a:rPr>
              <a:t>大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9" y="2060448"/>
            <a:ext cx="3901440" cy="6492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0215" y="1917192"/>
            <a:ext cx="1316736" cy="7924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1367" y="3334511"/>
            <a:ext cx="2438400" cy="9479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2472" y="4437888"/>
            <a:ext cx="3959352" cy="15849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0" y="6175247"/>
            <a:ext cx="1639824" cy="68275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15255" y="3483864"/>
            <a:ext cx="2791968" cy="798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02173" y="1339029"/>
            <a:ext cx="8616950" cy="1615986"/>
          </a:xfrm>
        </p:spPr>
        <p:txBody>
          <a:bodyPr/>
          <a:lstStyle/>
          <a:p>
            <a:r>
              <a:rPr lang="zh-CN" altLang="en-US" dirty="0"/>
              <a:t>考虑一个简单的例子，在二分类问题中，假定</a:t>
            </a:r>
            <a:r>
              <a:rPr lang="en-US" altLang="zh-CN" dirty="0"/>
              <a:t>3</a:t>
            </a:r>
            <a:r>
              <a:rPr lang="zh-CN" altLang="en-US" dirty="0"/>
              <a:t>个分类器在三个样本中的表现如下图所示，其中</a:t>
            </a:r>
            <a:r>
              <a:rPr lang="en-US" altLang="zh-CN" dirty="0"/>
              <a:t>√</a:t>
            </a:r>
            <a:r>
              <a:rPr lang="zh-CN" altLang="zh-CN" dirty="0"/>
              <a:t> </a:t>
            </a:r>
            <a:r>
              <a:rPr lang="zh-CN" altLang="en-US" dirty="0"/>
              <a:t>表示分类正确，</a:t>
            </a:r>
            <a:r>
              <a:rPr lang="en-US" altLang="zh-CN" dirty="0"/>
              <a:t>X</a:t>
            </a:r>
            <a:r>
              <a:rPr lang="zh-CN" altLang="zh-CN" dirty="0"/>
              <a:t> </a:t>
            </a:r>
            <a:r>
              <a:rPr lang="zh-CN" altLang="en-US" dirty="0"/>
              <a:t>号表示分类错误，集成的结果通过投票产生。</a:t>
            </a: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202173" y="5382144"/>
            <a:ext cx="8616950" cy="65289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6754D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集成个体应：好而不同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16" y="2685839"/>
            <a:ext cx="6975893" cy="16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03745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的例子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2450617"/>
            <a:ext cx="7936865" cy="36658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初始</a:t>
            </a:r>
            <a:r>
              <a:rPr sz="2600" spc="-10" dirty="0">
                <a:latin typeface="宋体"/>
                <a:cs typeface="宋体"/>
              </a:rPr>
              <a:t>化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3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Constantia"/>
                <a:cs typeface="Constantia"/>
              </a:rPr>
              <a:t>m=1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35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dirty="0">
                <a:latin typeface="宋体"/>
                <a:cs typeface="宋体"/>
              </a:rPr>
              <a:t>、在权值分布为</a:t>
            </a:r>
            <a:r>
              <a:rPr sz="2600" spc="-5" dirty="0">
                <a:latin typeface="Constantia"/>
                <a:cs typeface="Constantia"/>
              </a:rPr>
              <a:t>D1</a:t>
            </a:r>
            <a:r>
              <a:rPr sz="2600" dirty="0">
                <a:latin typeface="宋体"/>
                <a:cs typeface="宋体"/>
              </a:rPr>
              <a:t>的数据集上，阈值取</a:t>
            </a:r>
            <a:r>
              <a:rPr sz="2600" spc="-5" dirty="0">
                <a:latin typeface="Constantia"/>
                <a:cs typeface="Constantia"/>
              </a:rPr>
              <a:t>2.5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dirty="0">
                <a:latin typeface="宋体"/>
                <a:cs typeface="宋体"/>
              </a:rPr>
              <a:t>分类</a:t>
            </a:r>
            <a:r>
              <a:rPr sz="2600" spc="-10" dirty="0">
                <a:latin typeface="宋体"/>
                <a:cs typeface="宋体"/>
              </a:rPr>
              <a:t>误 </a:t>
            </a:r>
            <a:r>
              <a:rPr sz="2600" dirty="0">
                <a:latin typeface="宋体"/>
                <a:cs typeface="宋体"/>
              </a:rPr>
              <a:t>差率最小，基本弱分类器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40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宋体"/>
                <a:cs typeface="宋体"/>
              </a:rPr>
              <a:t>、</a:t>
            </a:r>
            <a:r>
              <a:rPr sz="2600" spc="-5" dirty="0">
                <a:latin typeface="Constantia"/>
                <a:cs typeface="Constantia"/>
              </a:rPr>
              <a:t>G1</a:t>
            </a:r>
            <a:r>
              <a:rPr sz="2600" dirty="0">
                <a:latin typeface="Constantia"/>
                <a:cs typeface="Constantia"/>
              </a:rPr>
              <a:t>(x)</a:t>
            </a:r>
            <a:r>
              <a:rPr sz="2600" dirty="0">
                <a:latin typeface="宋体"/>
                <a:cs typeface="宋体"/>
              </a:rPr>
              <a:t>的误差</a:t>
            </a:r>
            <a:r>
              <a:rPr sz="2600" spc="-10" dirty="0">
                <a:latin typeface="宋体"/>
                <a:cs typeface="宋体"/>
              </a:rPr>
              <a:t>率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48387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Constantia"/>
                <a:cs typeface="Constantia"/>
              </a:rPr>
              <a:t>c</a:t>
            </a:r>
            <a:r>
              <a:rPr sz="2600" dirty="0">
                <a:latin typeface="宋体"/>
                <a:cs typeface="宋体"/>
              </a:rPr>
              <a:t>、</a:t>
            </a:r>
            <a:r>
              <a:rPr sz="2600" spc="-5" dirty="0">
                <a:latin typeface="Constantia"/>
                <a:cs typeface="Constantia"/>
              </a:rPr>
              <a:t>G1(x)</a:t>
            </a:r>
            <a:r>
              <a:rPr sz="2600" dirty="0">
                <a:latin typeface="宋体"/>
                <a:cs typeface="宋体"/>
              </a:rPr>
              <a:t>的系数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1341119"/>
            <a:ext cx="8787384" cy="11521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7272" y="2636520"/>
            <a:ext cx="3297936" cy="8656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5591" y="4291584"/>
            <a:ext cx="2697480" cy="7193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9415" y="5285232"/>
            <a:ext cx="3185160" cy="3596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76600" y="5876544"/>
            <a:ext cx="2868168" cy="7193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03745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的例子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456247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-110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</a:t>
            </a:r>
            <a:r>
              <a:rPr sz="2600" dirty="0">
                <a:latin typeface="宋体"/>
                <a:cs typeface="宋体"/>
              </a:rPr>
              <a:t>、更新训练数据的权值分</a:t>
            </a:r>
            <a:r>
              <a:rPr sz="2600" spc="-10" dirty="0">
                <a:latin typeface="宋体"/>
                <a:cs typeface="宋体"/>
              </a:rPr>
              <a:t>布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4824882"/>
            <a:ext cx="8114665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弱基本分类器</a:t>
            </a:r>
            <a:r>
              <a:rPr sz="2600" spc="-5" dirty="0">
                <a:latin typeface="Constantia"/>
                <a:cs typeface="Constantia"/>
              </a:rPr>
              <a:t>G1</a:t>
            </a:r>
            <a:r>
              <a:rPr sz="2600" dirty="0">
                <a:latin typeface="Constantia"/>
                <a:cs typeface="Constantia"/>
              </a:rPr>
              <a:t>(x)=</a:t>
            </a:r>
            <a:r>
              <a:rPr sz="2600" spc="-5" dirty="0">
                <a:latin typeface="Constantia"/>
                <a:cs typeface="Constantia"/>
              </a:rPr>
              <a:t>sig</a:t>
            </a:r>
            <a:r>
              <a:rPr sz="2600" dirty="0">
                <a:latin typeface="Constantia"/>
                <a:cs typeface="Constantia"/>
              </a:rPr>
              <a:t>n[</a:t>
            </a:r>
            <a:r>
              <a:rPr sz="2600" spc="-5" dirty="0">
                <a:latin typeface="Constantia"/>
                <a:cs typeface="Constantia"/>
              </a:rPr>
              <a:t>f1</a:t>
            </a:r>
            <a:r>
              <a:rPr sz="2600" dirty="0">
                <a:latin typeface="Constantia"/>
                <a:cs typeface="Constantia"/>
              </a:rPr>
              <a:t>(x)]</a:t>
            </a:r>
            <a:r>
              <a:rPr sz="2600" dirty="0">
                <a:latin typeface="宋体"/>
                <a:cs typeface="宋体"/>
              </a:rPr>
              <a:t>在更新的数据集上有</a:t>
            </a:r>
            <a:r>
              <a:rPr sz="2600" spc="-5" dirty="0">
                <a:latin typeface="Constantia"/>
                <a:cs typeface="Constantia"/>
              </a:rPr>
              <a:t>3</a:t>
            </a:r>
            <a:r>
              <a:rPr sz="2600" spc="-10" dirty="0">
                <a:latin typeface="宋体"/>
                <a:cs typeface="宋体"/>
              </a:rPr>
              <a:t>个 </a:t>
            </a:r>
            <a:r>
              <a:rPr sz="2600" dirty="0">
                <a:latin typeface="宋体"/>
                <a:cs typeface="宋体"/>
              </a:rPr>
              <a:t>误分类</a:t>
            </a:r>
            <a:r>
              <a:rPr sz="2600" spc="-10" dirty="0">
                <a:latin typeface="宋体"/>
                <a:cs typeface="宋体"/>
              </a:rPr>
              <a:t>点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5439" y="2133600"/>
            <a:ext cx="6547104" cy="25206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03745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的例子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8263255" cy="33502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Constantia"/>
                <a:cs typeface="Constantia"/>
              </a:rPr>
              <a:t>m=2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65024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dirty="0">
                <a:latin typeface="宋体"/>
                <a:cs typeface="宋体"/>
              </a:rPr>
              <a:t>、在权值分布</a:t>
            </a:r>
            <a:r>
              <a:rPr sz="2600" dirty="0">
                <a:latin typeface="Constantia"/>
                <a:cs typeface="Constantia"/>
              </a:rPr>
              <a:t>D2</a:t>
            </a:r>
            <a:r>
              <a:rPr sz="2600" dirty="0">
                <a:latin typeface="宋体"/>
                <a:cs typeface="宋体"/>
              </a:rPr>
              <a:t>上，阈值</a:t>
            </a:r>
            <a:r>
              <a:rPr sz="2600" spc="-5" dirty="0">
                <a:latin typeface="Constantia"/>
                <a:cs typeface="Constantia"/>
              </a:rPr>
              <a:t>v=8.5</a:t>
            </a:r>
            <a:r>
              <a:rPr sz="2600" dirty="0">
                <a:latin typeface="宋体"/>
                <a:cs typeface="宋体"/>
              </a:rPr>
              <a:t>时，分类误差率最</a:t>
            </a:r>
            <a:r>
              <a:rPr sz="2600" spc="-10" dirty="0">
                <a:latin typeface="宋体"/>
                <a:cs typeface="宋体"/>
              </a:rPr>
              <a:t>低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6584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宋体"/>
                <a:cs typeface="宋体"/>
              </a:rPr>
              <a:t>、误差</a:t>
            </a:r>
            <a:r>
              <a:rPr sz="2600" spc="-10" dirty="0">
                <a:latin typeface="宋体"/>
                <a:cs typeface="宋体"/>
              </a:rPr>
              <a:t>率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65024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Constantia"/>
                <a:cs typeface="Constantia"/>
              </a:rPr>
              <a:t>c</a:t>
            </a:r>
            <a:r>
              <a:rPr sz="2600" dirty="0">
                <a:latin typeface="宋体"/>
                <a:cs typeface="宋体"/>
              </a:rPr>
              <a:t>、计</a:t>
            </a:r>
            <a:r>
              <a:rPr sz="2600" spc="-10" dirty="0">
                <a:latin typeface="宋体"/>
                <a:cs typeface="宋体"/>
              </a:rPr>
              <a:t>算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65024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Constantia"/>
                <a:cs typeface="Constantia"/>
              </a:rPr>
              <a:t>d</a:t>
            </a:r>
            <a:r>
              <a:rPr sz="2600" dirty="0">
                <a:latin typeface="宋体"/>
                <a:cs typeface="宋体"/>
              </a:rPr>
              <a:t>、更新权值分</a:t>
            </a:r>
            <a:r>
              <a:rPr sz="2600" spc="-10" dirty="0">
                <a:latin typeface="宋体"/>
                <a:cs typeface="宋体"/>
              </a:rPr>
              <a:t>布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6249822"/>
            <a:ext cx="642874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584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分类器</a:t>
            </a:r>
            <a:r>
              <a:rPr sz="2600" spc="-5" dirty="0">
                <a:latin typeface="Constantia"/>
                <a:cs typeface="Constantia"/>
              </a:rPr>
              <a:t>G2(x)=sign[f2(x)]</a:t>
            </a:r>
            <a:r>
              <a:rPr sz="2600" dirty="0">
                <a:latin typeface="宋体"/>
                <a:cs typeface="宋体"/>
              </a:rPr>
              <a:t>有三个误分类</a:t>
            </a:r>
            <a:r>
              <a:rPr sz="2600" spc="-10" dirty="0">
                <a:latin typeface="宋体"/>
                <a:cs typeface="宋体"/>
              </a:rPr>
              <a:t>点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2499360"/>
            <a:ext cx="2913888" cy="8564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632" y="3429000"/>
            <a:ext cx="1438656" cy="3596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0632" y="3931920"/>
            <a:ext cx="1438656" cy="3291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4792" y="4846320"/>
            <a:ext cx="6592824" cy="11521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03745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的例子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19758"/>
            <a:ext cx="8233409" cy="33502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</a:t>
            </a:r>
            <a:r>
              <a:rPr sz="2600" spc="-5" dirty="0">
                <a:latin typeface="Constantia"/>
                <a:cs typeface="Constantia"/>
              </a:rPr>
              <a:t>m=3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65024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Constantia"/>
                <a:cs typeface="Constantia"/>
              </a:rPr>
              <a:t>a</a:t>
            </a:r>
            <a:r>
              <a:rPr sz="2600" dirty="0">
                <a:latin typeface="宋体"/>
                <a:cs typeface="宋体"/>
              </a:rPr>
              <a:t>、在权值分布</a:t>
            </a:r>
            <a:r>
              <a:rPr sz="2600" dirty="0">
                <a:latin typeface="Constantia"/>
                <a:cs typeface="Constantia"/>
              </a:rPr>
              <a:t>D</a:t>
            </a:r>
            <a:r>
              <a:rPr sz="2600" spc="-5" dirty="0">
                <a:latin typeface="Constantia"/>
                <a:cs typeface="Constantia"/>
              </a:rPr>
              <a:t>3</a:t>
            </a:r>
            <a:r>
              <a:rPr sz="2600" dirty="0">
                <a:latin typeface="宋体"/>
                <a:cs typeface="宋体"/>
              </a:rPr>
              <a:t>上，阈值</a:t>
            </a:r>
            <a:r>
              <a:rPr sz="2600" spc="-5" dirty="0">
                <a:latin typeface="Constantia"/>
                <a:cs typeface="Constantia"/>
              </a:rPr>
              <a:t>v=5.5</a:t>
            </a:r>
            <a:r>
              <a:rPr sz="2600" dirty="0">
                <a:latin typeface="宋体"/>
                <a:cs typeface="宋体"/>
              </a:rPr>
              <a:t>时，分类误差率最</a:t>
            </a:r>
            <a:r>
              <a:rPr sz="2600" spc="-10" dirty="0">
                <a:latin typeface="宋体"/>
                <a:cs typeface="宋体"/>
              </a:rPr>
              <a:t>低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tabLst>
                <a:tab pos="6584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Constantia"/>
                <a:cs typeface="Constantia"/>
              </a:rPr>
              <a:t>b</a:t>
            </a:r>
            <a:r>
              <a:rPr sz="2600" dirty="0">
                <a:latin typeface="宋体"/>
                <a:cs typeface="宋体"/>
              </a:rPr>
              <a:t>、误差</a:t>
            </a:r>
            <a:r>
              <a:rPr sz="2600" spc="-10" dirty="0">
                <a:latin typeface="宋体"/>
                <a:cs typeface="宋体"/>
              </a:rPr>
              <a:t>率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65024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Constantia"/>
                <a:cs typeface="Constantia"/>
              </a:rPr>
              <a:t>c</a:t>
            </a:r>
            <a:r>
              <a:rPr sz="2600" dirty="0">
                <a:latin typeface="宋体"/>
                <a:cs typeface="宋体"/>
              </a:rPr>
              <a:t>、计</a:t>
            </a:r>
            <a:r>
              <a:rPr sz="2600" spc="-10" dirty="0">
                <a:latin typeface="宋体"/>
                <a:cs typeface="宋体"/>
              </a:rPr>
              <a:t>算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65024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Constantia"/>
                <a:cs typeface="Constantia"/>
              </a:rPr>
              <a:t>d</a:t>
            </a:r>
            <a:r>
              <a:rPr sz="2600" dirty="0">
                <a:latin typeface="宋体"/>
                <a:cs typeface="宋体"/>
              </a:rPr>
              <a:t>、更新权值分</a:t>
            </a:r>
            <a:r>
              <a:rPr sz="2600" spc="-10" dirty="0">
                <a:latin typeface="宋体"/>
                <a:cs typeface="宋体"/>
              </a:rPr>
              <a:t>布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5774842"/>
            <a:ext cx="592772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584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分类器</a:t>
            </a:r>
            <a:r>
              <a:rPr sz="2600" spc="-5" dirty="0">
                <a:latin typeface="Constantia"/>
                <a:cs typeface="Constantia"/>
              </a:rPr>
              <a:t>G3(x)=sign[f3(x)]</a:t>
            </a:r>
            <a:r>
              <a:rPr sz="2600" dirty="0">
                <a:latin typeface="宋体"/>
                <a:cs typeface="宋体"/>
              </a:rPr>
              <a:t>误分类点为</a:t>
            </a:r>
            <a:r>
              <a:rPr sz="2600" spc="-10" dirty="0">
                <a:latin typeface="Constantia"/>
                <a:cs typeface="Constantia"/>
              </a:rPr>
              <a:t>0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0192" y="2505455"/>
            <a:ext cx="2581656" cy="649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783" y="3429000"/>
            <a:ext cx="1505712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0735" y="3931920"/>
            <a:ext cx="1539239" cy="2987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583" y="4870703"/>
            <a:ext cx="7632192" cy="7772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9431" y="6379464"/>
            <a:ext cx="7705344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612190"/>
            <a:ext cx="468185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242185" algn="l"/>
              </a:tabLst>
            </a:pPr>
            <a:r>
              <a:rPr spc="-10" dirty="0">
                <a:solidFill>
                  <a:srgbClr val="004646"/>
                </a:solidFill>
                <a:latin typeface="Calibri"/>
                <a:cs typeface="Calibri"/>
              </a:rPr>
              <a:t>Boosting	</a:t>
            </a:r>
            <a:r>
              <a:rPr spc="-20" dirty="0">
                <a:solidFill>
                  <a:srgbClr val="004646"/>
                </a:solidFill>
                <a:latin typeface="Calibri"/>
                <a:cs typeface="Calibri"/>
              </a:rPr>
              <a:t>illustration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2455" y="2593848"/>
            <a:ext cx="5466080" cy="3642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36369" y="3564572"/>
            <a:ext cx="1119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Weak 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Classifier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612190"/>
            <a:ext cx="468185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242185" algn="l"/>
              </a:tabLst>
            </a:pPr>
            <a:r>
              <a:rPr spc="-10" dirty="0">
                <a:solidFill>
                  <a:srgbClr val="004646"/>
                </a:solidFill>
                <a:latin typeface="Calibri"/>
                <a:cs typeface="Calibri"/>
              </a:rPr>
              <a:t>Boosting	</a:t>
            </a:r>
            <a:r>
              <a:rPr spc="-20" dirty="0">
                <a:solidFill>
                  <a:srgbClr val="004646"/>
                </a:solidFill>
                <a:latin typeface="Calibri"/>
                <a:cs typeface="Calibri"/>
              </a:rPr>
              <a:t>illustration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504" y="2593848"/>
            <a:ext cx="4955032" cy="3642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6914" y="3666172"/>
            <a:ext cx="974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Weights 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</a:t>
            </a:r>
            <a:r>
              <a:rPr sz="1800" b="1" dirty="0">
                <a:latin typeface="Times New Roman"/>
                <a:cs typeface="Times New Roman"/>
              </a:rPr>
              <a:t>c</a:t>
            </a:r>
            <a:r>
              <a:rPr sz="1800" b="1" spc="-35" dirty="0">
                <a:latin typeface="Times New Roman"/>
                <a:cs typeface="Times New Roman"/>
              </a:rPr>
              <a:t>r</a:t>
            </a:r>
            <a:r>
              <a:rPr sz="1800" b="1" dirty="0">
                <a:latin typeface="Times New Roman"/>
                <a:cs typeface="Times New Roman"/>
              </a:rPr>
              <a:t>ea</a:t>
            </a:r>
            <a:r>
              <a:rPr sz="1800" b="1" spc="-5" dirty="0">
                <a:latin typeface="Times New Roman"/>
                <a:cs typeface="Times New Roman"/>
              </a:rPr>
              <a:t>s</a:t>
            </a:r>
            <a:r>
              <a:rPr sz="1800" b="1" dirty="0">
                <a:latin typeface="Times New Roman"/>
                <a:cs typeface="Times New Roman"/>
              </a:rPr>
              <a:t>ed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612190"/>
            <a:ext cx="468185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242185" algn="l"/>
              </a:tabLst>
            </a:pPr>
            <a:r>
              <a:rPr spc="-10" dirty="0">
                <a:solidFill>
                  <a:srgbClr val="004646"/>
                </a:solidFill>
                <a:latin typeface="Calibri"/>
                <a:cs typeface="Calibri"/>
              </a:rPr>
              <a:t>Boosting	</a:t>
            </a:r>
            <a:r>
              <a:rPr spc="-20" dirty="0">
                <a:solidFill>
                  <a:srgbClr val="004646"/>
                </a:solidFill>
                <a:latin typeface="Calibri"/>
                <a:cs typeface="Calibri"/>
              </a:rPr>
              <a:t>illustration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0010" y="2593848"/>
            <a:ext cx="4608525" cy="3642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1082" y="4680584"/>
            <a:ext cx="1119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Weak 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Classifier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612190"/>
            <a:ext cx="468185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242185" algn="l"/>
              </a:tabLst>
            </a:pPr>
            <a:r>
              <a:rPr spc="-10" dirty="0">
                <a:solidFill>
                  <a:srgbClr val="004646"/>
                </a:solidFill>
                <a:latin typeface="Calibri"/>
                <a:cs typeface="Calibri"/>
              </a:rPr>
              <a:t>Boosting	</a:t>
            </a:r>
            <a:r>
              <a:rPr spc="-20" dirty="0">
                <a:solidFill>
                  <a:srgbClr val="004646"/>
                </a:solidFill>
                <a:latin typeface="Calibri"/>
                <a:cs typeface="Calibri"/>
              </a:rPr>
              <a:t>illustration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1247" y="2593848"/>
            <a:ext cx="4617288" cy="3642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47277" y="3667759"/>
            <a:ext cx="974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imes New Roman"/>
                <a:cs typeface="Times New Roman"/>
              </a:rPr>
              <a:t>Weights 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</a:t>
            </a:r>
            <a:r>
              <a:rPr sz="1800" b="1" dirty="0">
                <a:latin typeface="Times New Roman"/>
                <a:cs typeface="Times New Roman"/>
              </a:rPr>
              <a:t>c</a:t>
            </a:r>
            <a:r>
              <a:rPr sz="1800" b="1" spc="-35" dirty="0">
                <a:latin typeface="Times New Roman"/>
                <a:cs typeface="Times New Roman"/>
              </a:rPr>
              <a:t>r</a:t>
            </a:r>
            <a:r>
              <a:rPr sz="1800" b="1" dirty="0">
                <a:latin typeface="Times New Roman"/>
                <a:cs typeface="Times New Roman"/>
              </a:rPr>
              <a:t>ea</a:t>
            </a:r>
            <a:r>
              <a:rPr sz="1800" b="1" spc="-5" dirty="0">
                <a:latin typeface="Times New Roman"/>
                <a:cs typeface="Times New Roman"/>
              </a:rPr>
              <a:t>s</a:t>
            </a:r>
            <a:r>
              <a:rPr sz="1800" b="1" dirty="0">
                <a:latin typeface="Times New Roman"/>
                <a:cs typeface="Times New Roman"/>
              </a:rPr>
              <a:t>ed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612190"/>
            <a:ext cx="468185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242185" algn="l"/>
              </a:tabLst>
            </a:pPr>
            <a:r>
              <a:rPr spc="-10" dirty="0">
                <a:solidFill>
                  <a:srgbClr val="004646"/>
                </a:solidFill>
                <a:latin typeface="Calibri"/>
                <a:cs typeface="Calibri"/>
              </a:rPr>
              <a:t>Boosting	</a:t>
            </a:r>
            <a:r>
              <a:rPr spc="-20" dirty="0">
                <a:solidFill>
                  <a:srgbClr val="004646"/>
                </a:solidFill>
                <a:latin typeface="Calibri"/>
                <a:cs typeface="Calibri"/>
              </a:rPr>
              <a:t>illustration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4323" y="2593848"/>
            <a:ext cx="4594212" cy="3642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04732" y="4594859"/>
            <a:ext cx="1119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Times New Roman"/>
                <a:cs typeface="Times New Roman"/>
              </a:rPr>
              <a:t>Weak 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Classifier</a:t>
            </a:r>
            <a:r>
              <a:rPr sz="1800" b="1" spc="-10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3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612190"/>
            <a:ext cx="4681855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242185" algn="l"/>
              </a:tabLst>
            </a:pPr>
            <a:r>
              <a:rPr spc="-10" dirty="0">
                <a:solidFill>
                  <a:srgbClr val="004646"/>
                </a:solidFill>
                <a:latin typeface="Calibri"/>
                <a:cs typeface="Calibri"/>
              </a:rPr>
              <a:t>Boosting	</a:t>
            </a:r>
            <a:r>
              <a:rPr spc="-20" dirty="0">
                <a:solidFill>
                  <a:srgbClr val="004646"/>
                </a:solidFill>
                <a:latin typeface="Calibri"/>
                <a:cs typeface="Calibri"/>
              </a:rPr>
              <a:t>illustration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4152" y="2593848"/>
            <a:ext cx="3834384" cy="3642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1739" y="3972559"/>
            <a:ext cx="2229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Final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classifier</a:t>
            </a:r>
            <a:r>
              <a:rPr sz="1800" b="1" spc="-5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is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b="1" dirty="0">
                <a:latin typeface="Times New Roman"/>
                <a:cs typeface="Times New Roman"/>
              </a:rPr>
              <a:t>a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combination</a:t>
            </a:r>
            <a:r>
              <a:rPr sz="1800" b="1" spc="-2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weak </a:t>
            </a:r>
            <a:r>
              <a:rPr sz="1800" b="1" spc="-434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classifiers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一、</a:t>
            </a:r>
            <a:r>
              <a:rPr lang="en-US" altLang="zh-CN" dirty="0">
                <a:latin typeface="+mn-ea"/>
              </a:rPr>
              <a:t>Bagging</a:t>
            </a:r>
            <a:r>
              <a:rPr lang="zh-CN" altLang="en-US" dirty="0">
                <a:latin typeface="+mn-ea"/>
              </a:rPr>
              <a:t>与随机森林</a:t>
            </a:r>
            <a:endParaRPr lang="zh-CN" altLang="en-US" dirty="0"/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504265" y="1772734"/>
            <a:ext cx="6089199" cy="40510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个体学习器不存在强依赖关系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并行化生成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训练数据选取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对数据样本进行抽样：</a:t>
            </a:r>
            <a:r>
              <a:rPr lang="en-US" altLang="zh-CN" sz="1800" dirty="0"/>
              <a:t>Bagging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/>
              <a:t>对特征进行抽样：随机森林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算法框</a:t>
            </a:r>
            <a:r>
              <a:rPr lang="en-US" altLang="zh-CN" sz="1800" dirty="0" err="1">
                <a:solidFill>
                  <a:srgbClr val="FF0000"/>
                </a:solidFill>
              </a:rPr>
              <a:t>D_bs</a:t>
            </a:r>
            <a:r>
              <a:rPr lang="zh-CN" altLang="en-US" sz="1800" dirty="0">
                <a:solidFill>
                  <a:srgbClr val="FF0000"/>
                </a:solidFill>
              </a:rPr>
              <a:t>不同可以表示不同的算法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最终结果的确定：投票法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425426-F6D9-4048-B32A-2D79DE5A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9" y="1071225"/>
            <a:ext cx="4530240" cy="19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2D0DF-EC02-46FB-B4E4-F9846766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8534400" cy="615553"/>
          </a:xfrm>
        </p:spPr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再次理解一下 感知机、逻辑回归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B270B1-1EEA-4C2B-93A3-0CAC1E4FA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" y="2862943"/>
            <a:ext cx="9144000" cy="39188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781AB9-C634-40B2-B05F-6A24E200D8C7}"/>
              </a:ext>
            </a:extLst>
          </p:cNvPr>
          <p:cNvSpPr txBox="1"/>
          <p:nvPr/>
        </p:nvSpPr>
        <p:spPr>
          <a:xfrm>
            <a:off x="838200" y="1261450"/>
            <a:ext cx="7467600" cy="127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感知机</a:t>
            </a: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：只有错的才说话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，形成</a:t>
            </a:r>
            <a:r>
              <a:rPr lang="el-GR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的增量</a:t>
            </a:r>
            <a:endParaRPr lang="en-US" altLang="zh-CN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逻辑回归：分错的声音（权重）大，形成</a:t>
            </a:r>
            <a:r>
              <a:rPr lang="el-GR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的增量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Adaboost</a:t>
            </a:r>
            <a:r>
              <a:rPr lang="zh-CN" altLang="en-US" sz="1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：分错的声音（权重）大，然后决定当前的分类器声音（权重）</a:t>
            </a:r>
            <a:endParaRPr lang="en-US" altLang="zh-CN" sz="1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1237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694245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三、</a:t>
            </a:r>
            <a:r>
              <a:rPr sz="5000" spc="-5" dirty="0">
                <a:solidFill>
                  <a:srgbClr val="004646"/>
                </a:solidFill>
                <a:latin typeface="Calibri"/>
                <a:cs typeface="Calibri"/>
              </a:rPr>
              <a:t>AdaB</a:t>
            </a:r>
            <a:r>
              <a:rPr sz="5000" spc="-10" dirty="0">
                <a:solidFill>
                  <a:srgbClr val="004646"/>
                </a:solidFill>
                <a:latin typeface="Calibri"/>
                <a:cs typeface="Calibri"/>
              </a:rPr>
              <a:t>oo</a:t>
            </a:r>
            <a:r>
              <a:rPr sz="5000" spc="-65" dirty="0">
                <a:solidFill>
                  <a:srgbClr val="004646"/>
                </a:solidFill>
                <a:latin typeface="Calibri"/>
                <a:cs typeface="Calibri"/>
              </a:rPr>
              <a:t>s</a:t>
            </a:r>
            <a:r>
              <a:rPr sz="5000" spc="-5" dirty="0">
                <a:solidFill>
                  <a:srgbClr val="004646"/>
                </a:solidFill>
                <a:latin typeface="Calibri"/>
                <a:cs typeface="Calibri"/>
              </a:rPr>
              <a:t>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算法的解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释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21028"/>
            <a:ext cx="4020820" cy="130042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7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前向分布算</a:t>
            </a:r>
            <a:r>
              <a:rPr sz="2600" spc="-10" dirty="0">
                <a:latin typeface="宋体"/>
                <a:cs typeface="宋体"/>
              </a:rPr>
              <a:t>法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5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前向分布算法与</a:t>
            </a:r>
            <a:r>
              <a:rPr sz="2600" spc="-2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daBoost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67245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solidFill>
                  <a:srgbClr val="004646"/>
                </a:solidFill>
                <a:latin typeface="Calibri"/>
                <a:cs typeface="Calibri"/>
              </a:rPr>
              <a:t>AdaBoost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算法的解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释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280" y="1419123"/>
            <a:ext cx="6611620" cy="2643416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725"/>
              </a:spcBef>
            </a:pPr>
            <a:r>
              <a:rPr sz="245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solidFill>
                  <a:srgbClr val="FF0000"/>
                </a:solidFill>
                <a:latin typeface="Constantia"/>
                <a:cs typeface="Constantia"/>
              </a:rPr>
              <a:t>AdaBoost</a:t>
            </a:r>
            <a:endParaRPr sz="2600" dirty="0">
              <a:latin typeface="Constantia"/>
              <a:cs typeface="Constantia"/>
            </a:endParaRPr>
          </a:p>
          <a:p>
            <a:pPr marL="12700">
              <a:lnSpc>
                <a:spcPct val="15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模型：加法模</a:t>
            </a:r>
            <a:r>
              <a:rPr sz="2600" spc="-10" dirty="0">
                <a:latin typeface="宋体"/>
                <a:cs typeface="宋体"/>
              </a:rPr>
              <a:t>型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5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损失函数：指数函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5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学习算法：前向分步算法的二分类学习算</a:t>
            </a:r>
            <a:r>
              <a:rPr sz="2600" spc="-10" dirty="0">
                <a:latin typeface="宋体"/>
                <a:cs typeface="宋体"/>
              </a:rPr>
              <a:t>法</a:t>
            </a:r>
            <a:endParaRPr sz="260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前向分步算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63" y="4373206"/>
            <a:ext cx="8264525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给定训练数据和损失函</a:t>
            </a:r>
            <a:r>
              <a:rPr sz="2600" spc="-10" dirty="0">
                <a:latin typeface="宋体"/>
                <a:cs typeface="宋体"/>
              </a:rPr>
              <a:t>数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dirty="0">
                <a:latin typeface="Constantia"/>
                <a:cs typeface="Constantia"/>
              </a:rPr>
              <a:t>L(</a:t>
            </a:r>
            <a:r>
              <a:rPr sz="2600" spc="-235" dirty="0">
                <a:latin typeface="Constantia"/>
                <a:cs typeface="Constantia"/>
              </a:rPr>
              <a:t>y</a:t>
            </a: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(x))</a:t>
            </a:r>
            <a:r>
              <a:rPr sz="2600" spc="-5" dirty="0">
                <a:latin typeface="Constantia"/>
                <a:cs typeface="Constantia"/>
              </a:rPr>
              <a:t>,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学习加法模型</a:t>
            </a:r>
            <a:r>
              <a:rPr sz="2600" spc="-5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(x)</a:t>
            </a:r>
            <a:r>
              <a:rPr sz="2600" spc="-10" dirty="0">
                <a:latin typeface="宋体"/>
                <a:cs typeface="宋体"/>
              </a:rPr>
              <a:t>成 </a:t>
            </a:r>
            <a:r>
              <a:rPr sz="2600" dirty="0">
                <a:latin typeface="宋体"/>
                <a:cs typeface="宋体"/>
              </a:rPr>
              <a:t>为经验风险极小化即损失函数极小化问题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383" y="2017776"/>
            <a:ext cx="3550272" cy="1885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0263" y="1399909"/>
            <a:ext cx="4521835" cy="10242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  <a:tabLst>
                <a:tab pos="327723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加法模型（</a:t>
            </a:r>
            <a:r>
              <a:rPr sz="2600" spc="-5" dirty="0">
                <a:latin typeface="Constantia"/>
                <a:cs typeface="Constantia"/>
              </a:rPr>
              <a:t>addi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35" dirty="0">
                <a:latin typeface="Constantia"/>
                <a:cs typeface="Constantia"/>
              </a:rPr>
              <a:t>i</a:t>
            </a:r>
            <a:r>
              <a:rPr sz="2600" spc="-70" dirty="0">
                <a:latin typeface="Constantia"/>
                <a:cs typeface="Constantia"/>
              </a:rPr>
              <a:t>v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	</a:t>
            </a:r>
            <a:r>
              <a:rPr sz="2600" spc="-5" dirty="0">
                <a:latin typeface="Constantia"/>
                <a:cs typeface="Constantia"/>
              </a:rPr>
              <a:t>model</a:t>
            </a:r>
            <a:r>
              <a:rPr sz="2600" spc="-10" dirty="0">
                <a:latin typeface="宋体"/>
                <a:cs typeface="宋体"/>
              </a:rPr>
              <a:t>）</a:t>
            </a:r>
            <a:endParaRPr sz="2600" dirty="0">
              <a:latin typeface="宋体"/>
              <a:cs typeface="宋体"/>
            </a:endParaRPr>
          </a:p>
          <a:p>
            <a:pPr marL="2564765">
              <a:lnSpc>
                <a:spcPct val="100000"/>
              </a:lnSpc>
              <a:spcBef>
                <a:spcPts val="900"/>
              </a:spcBef>
            </a:pPr>
            <a:r>
              <a:rPr sz="2400" dirty="0">
                <a:latin typeface="宋体"/>
                <a:cs typeface="宋体"/>
              </a:rPr>
              <a:t>基函数的参数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1788" y="2720733"/>
            <a:ext cx="1270330" cy="5294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24984" y="2734055"/>
            <a:ext cx="1243965" cy="50292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400"/>
              </a:spcBef>
            </a:pPr>
            <a:r>
              <a:rPr sz="2400" dirty="0">
                <a:solidFill>
                  <a:srgbClr val="FFFFFF"/>
                </a:solidFill>
                <a:latin typeface="宋体"/>
                <a:cs typeface="宋体"/>
              </a:rPr>
              <a:t>基函数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0383" y="3816096"/>
            <a:ext cx="2030095" cy="463550"/>
          </a:xfrm>
          <a:prstGeom prst="rect">
            <a:avLst/>
          </a:prstGeom>
          <a:solidFill>
            <a:srgbClr val="E0EF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29"/>
              </a:spcBef>
            </a:pPr>
            <a:r>
              <a:rPr sz="2400" dirty="0">
                <a:latin typeface="宋体"/>
                <a:cs typeface="宋体"/>
              </a:rPr>
              <a:t>基函数的系数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1328" y="3557015"/>
            <a:ext cx="2298192" cy="7193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39111" y="5373623"/>
            <a:ext cx="4056888" cy="9357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35725" y="5626595"/>
            <a:ext cx="2348623" cy="47119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440423" y="5632703"/>
            <a:ext cx="2338070" cy="46037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sz="2400" dirty="0">
                <a:latin typeface="宋体"/>
                <a:cs typeface="宋体"/>
              </a:rPr>
              <a:t>复杂的优化问题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前向分步算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63" y="1442190"/>
            <a:ext cx="8221980" cy="17468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507809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前向分步算法</a:t>
            </a:r>
            <a:r>
              <a:rPr sz="2600" spc="-30" dirty="0">
                <a:latin typeface="Constantia"/>
                <a:cs typeface="Constantia"/>
              </a:rPr>
              <a:t>Forward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stagewise	algorithm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求解思路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652780" marR="234315" indent="-247015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根据学习的是加法模型，如果能够从前向后，每一步只 学习一个基函数及其系数，逐步逼近优化目标函数式，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具体，每步只需优化如下损失函数：</a:t>
            </a:r>
            <a:endParaRPr sz="24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655" y="4690871"/>
            <a:ext cx="3599688" cy="8321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3783" y="3194304"/>
            <a:ext cx="3002280" cy="13058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4792" y="4191000"/>
            <a:ext cx="5111496" cy="66446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前向分步算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2979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输入：训练数据</a:t>
            </a:r>
            <a:r>
              <a:rPr sz="2600" spc="-10" dirty="0">
                <a:latin typeface="宋体"/>
                <a:cs typeface="宋体"/>
              </a:rPr>
              <a:t>集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990242"/>
            <a:ext cx="339090" cy="4019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endParaRPr sz="24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7367" y="1975002"/>
            <a:ext cx="13449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损失函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9127" y="1975002"/>
            <a:ext cx="167513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，基函数</a:t>
            </a:r>
            <a:r>
              <a:rPr sz="2600" spc="-10" dirty="0">
                <a:latin typeface="宋体"/>
                <a:cs typeface="宋体"/>
              </a:rPr>
              <a:t>集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dirty="0"/>
              <a:t>输出：加法模型</a:t>
            </a:r>
            <a:r>
              <a:rPr spc="-5" dirty="0">
                <a:latin typeface="Constantia"/>
                <a:cs typeface="Constantia"/>
              </a:rPr>
              <a:t>f(x)</a:t>
            </a:r>
            <a:endParaRPr sz="245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pc="-5" dirty="0">
                <a:latin typeface="Constantia"/>
                <a:cs typeface="Constantia"/>
              </a:rPr>
              <a:t>1</a:t>
            </a:r>
            <a:r>
              <a:rPr spc="5" dirty="0">
                <a:latin typeface="Constantia"/>
                <a:cs typeface="Constantia"/>
              </a:rPr>
              <a:t> </a:t>
            </a:r>
            <a:r>
              <a:rPr dirty="0"/>
              <a:t>初始</a:t>
            </a:r>
            <a:r>
              <a:rPr spc="-10" dirty="0"/>
              <a:t>化</a:t>
            </a:r>
            <a:r>
              <a:rPr spc="-635" dirty="0"/>
              <a:t> </a:t>
            </a:r>
            <a:r>
              <a:rPr i="1" spc="-5" dirty="0">
                <a:latin typeface="Constantia"/>
                <a:cs typeface="Constantia"/>
              </a:rPr>
              <a:t>f</a:t>
            </a:r>
            <a:r>
              <a:rPr sz="2475" i="1" spc="30" baseline="-16835" dirty="0">
                <a:latin typeface="Constantia"/>
                <a:cs typeface="Constantia"/>
              </a:rPr>
              <a:t>0</a:t>
            </a:r>
            <a:r>
              <a:rPr sz="2600" i="1" dirty="0">
                <a:latin typeface="Constantia"/>
                <a:cs typeface="Constantia"/>
              </a:rPr>
              <a:t>(x)=</a:t>
            </a:r>
            <a:r>
              <a:rPr sz="2600" i="1" spc="-10" dirty="0">
                <a:latin typeface="Constantia"/>
                <a:cs typeface="Constantia"/>
              </a:rPr>
              <a:t>0</a:t>
            </a:r>
            <a:endParaRPr sz="26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620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i="1" spc="5" dirty="0">
                <a:latin typeface="Constantia"/>
                <a:cs typeface="Constantia"/>
              </a:rPr>
              <a:t>2</a:t>
            </a:r>
            <a:r>
              <a:rPr i="1" spc="-35" dirty="0">
                <a:latin typeface="Constantia"/>
                <a:cs typeface="Constantia"/>
              </a:rPr>
              <a:t> </a:t>
            </a:r>
            <a:r>
              <a:rPr dirty="0"/>
              <a:t>对</a:t>
            </a:r>
            <a:r>
              <a:rPr spc="-5" dirty="0">
                <a:latin typeface="Constantia"/>
                <a:cs typeface="Constantia"/>
              </a:rPr>
              <a:t>m=1</a:t>
            </a:r>
            <a:r>
              <a:rPr spc="-5" dirty="0"/>
              <a:t>，</a:t>
            </a:r>
            <a:r>
              <a:rPr spc="-5" dirty="0">
                <a:latin typeface="Constantia"/>
                <a:cs typeface="Constantia"/>
              </a:rPr>
              <a:t>2</a:t>
            </a:r>
            <a:r>
              <a:rPr spc="-5" dirty="0"/>
              <a:t>，</a:t>
            </a:r>
            <a:r>
              <a:rPr dirty="0"/>
              <a:t>。。。</a:t>
            </a:r>
            <a:r>
              <a:rPr spc="-10" dirty="0">
                <a:latin typeface="Constantia"/>
                <a:cs typeface="Constantia"/>
              </a:rPr>
              <a:t>M</a:t>
            </a:r>
            <a:endParaRPr sz="245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620"/>
              </a:spcBef>
              <a:tabLst>
                <a:tab pos="71374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dirty="0">
                <a:latin typeface="Constantia"/>
                <a:cs typeface="Constantia"/>
              </a:rPr>
              <a:t>a</a:t>
            </a:r>
            <a:r>
              <a:rPr dirty="0"/>
              <a:t>、极小化损失函</a:t>
            </a:r>
            <a:r>
              <a:rPr spc="-10" dirty="0"/>
              <a:t>数</a:t>
            </a:r>
            <a:endParaRPr sz="245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 dirty="0"/>
          </a:p>
          <a:p>
            <a:pPr marL="76200">
              <a:lnSpc>
                <a:spcPct val="100000"/>
              </a:lnSpc>
              <a:tabLst>
                <a:tab pos="113792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dirty="0"/>
              <a:t>得到参数</a:t>
            </a:r>
            <a:r>
              <a:rPr spc="-5" dirty="0">
                <a:latin typeface="Arial"/>
                <a:cs typeface="Arial"/>
              </a:rPr>
              <a:t>β</a:t>
            </a:r>
            <a:r>
              <a:rPr sz="2475" spc="44" baseline="-16835" dirty="0">
                <a:latin typeface="Constantia"/>
                <a:cs typeface="Constantia"/>
              </a:rPr>
              <a:t>m</a:t>
            </a:r>
            <a:r>
              <a:rPr sz="2600" dirty="0"/>
              <a:t>，</a:t>
            </a:r>
            <a:r>
              <a:rPr sz="2600" dirty="0">
                <a:latin typeface="Arial"/>
                <a:cs typeface="Arial"/>
              </a:rPr>
              <a:t>γ</a:t>
            </a:r>
            <a:r>
              <a:rPr sz="2475" spc="37" baseline="-16835" dirty="0">
                <a:latin typeface="Constantia"/>
                <a:cs typeface="Constantia"/>
              </a:rPr>
              <a:t>m</a:t>
            </a:r>
            <a:endParaRPr sz="2475" baseline="-16835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620"/>
              </a:spcBef>
              <a:tabLst>
                <a:tab pos="65913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latin typeface="Constantia"/>
                <a:cs typeface="Constantia"/>
              </a:rPr>
              <a:t>b</a:t>
            </a:r>
            <a:r>
              <a:rPr spc="-10" dirty="0"/>
              <a:t>、</a:t>
            </a:r>
            <a:r>
              <a:rPr spc="-635" dirty="0"/>
              <a:t> </a:t>
            </a:r>
            <a:r>
              <a:rPr dirty="0"/>
              <a:t>更</a:t>
            </a:r>
            <a:r>
              <a:rPr spc="-10" dirty="0"/>
              <a:t>新</a:t>
            </a:r>
            <a:endParaRPr sz="245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620"/>
              </a:spcBef>
              <a:tabLst>
                <a:tab pos="706120" algn="l"/>
              </a:tabLst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pc="5" dirty="0">
                <a:latin typeface="Constantia"/>
                <a:cs typeface="Constantia"/>
              </a:rPr>
              <a:t>3	</a:t>
            </a:r>
            <a:r>
              <a:rPr dirty="0"/>
              <a:t>得到加法模</a:t>
            </a:r>
            <a:r>
              <a:rPr spc="-10" dirty="0"/>
              <a:t>型</a:t>
            </a:r>
            <a:endParaRPr sz="2450" dirty="0">
              <a:latin typeface="Constantia"/>
              <a:cs typeface="Constanti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23" y="1557527"/>
            <a:ext cx="3767328" cy="3596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15639" y="2002535"/>
            <a:ext cx="1127760" cy="3657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81344" y="2042160"/>
            <a:ext cx="975359" cy="32613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1072" y="5385815"/>
            <a:ext cx="3096768" cy="35051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84704" y="6138671"/>
            <a:ext cx="3468624" cy="7010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8396987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000" dirty="0" err="1">
                <a:solidFill>
                  <a:srgbClr val="004646"/>
                </a:solidFill>
                <a:latin typeface="微软雅黑"/>
                <a:cs typeface="微软雅黑"/>
              </a:rPr>
              <a:t>前向分步算法与</a:t>
            </a:r>
            <a:r>
              <a:rPr sz="4000" spc="-5" dirty="0" err="1">
                <a:solidFill>
                  <a:srgbClr val="004646"/>
                </a:solidFill>
                <a:latin typeface="Calibri"/>
                <a:cs typeface="Calibri"/>
              </a:rPr>
              <a:t>AdaB</a:t>
            </a:r>
            <a:r>
              <a:rPr sz="4000" spc="-10" dirty="0" err="1">
                <a:solidFill>
                  <a:srgbClr val="004646"/>
                </a:solidFill>
                <a:latin typeface="Calibri"/>
                <a:cs typeface="Calibri"/>
              </a:rPr>
              <a:t>oo</a:t>
            </a:r>
            <a:r>
              <a:rPr sz="4000" spc="-65" dirty="0" err="1">
                <a:solidFill>
                  <a:srgbClr val="004646"/>
                </a:solidFill>
                <a:latin typeface="Calibri"/>
                <a:cs typeface="Calibri"/>
              </a:rPr>
              <a:t>s</a:t>
            </a:r>
            <a:r>
              <a:rPr sz="4000" spc="-5" dirty="0" err="1">
                <a:solidFill>
                  <a:srgbClr val="004646"/>
                </a:solidFill>
                <a:latin typeface="Calibri"/>
                <a:cs typeface="Calibri"/>
              </a:rPr>
              <a:t>t</a:t>
            </a:r>
            <a:r>
              <a:rPr lang="zh-CN" altLang="en-US" sz="4000" spc="-5" dirty="0">
                <a:solidFill>
                  <a:srgbClr val="004646"/>
                </a:solidFill>
                <a:latin typeface="Calibri"/>
                <a:cs typeface="Calibri"/>
              </a:rPr>
              <a:t>（了解即可）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172" y="1421028"/>
            <a:ext cx="8224520" cy="319151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定理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 dirty="0">
              <a:latin typeface="宋体"/>
              <a:cs typeface="宋体"/>
            </a:endParaRPr>
          </a:p>
          <a:p>
            <a:pPr marL="325120" marR="208279" indent="-27432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2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daBoos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dirty="0">
                <a:latin typeface="宋体"/>
                <a:cs typeface="宋体"/>
              </a:rPr>
              <a:t>算法是前向分步加法算法的特例，模型是</a:t>
            </a:r>
            <a:r>
              <a:rPr sz="2600" spc="-10" dirty="0">
                <a:latin typeface="宋体"/>
                <a:cs typeface="宋体"/>
              </a:rPr>
              <a:t>由 </a:t>
            </a:r>
            <a:r>
              <a:rPr sz="2600" dirty="0">
                <a:latin typeface="宋体"/>
                <a:cs typeface="宋体"/>
              </a:rPr>
              <a:t>基本分类器组成的加法模型，损失函数是指数函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 dirty="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15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证明</a:t>
            </a:r>
            <a:r>
              <a:rPr sz="2600" spc="-10" dirty="0">
                <a:latin typeface="宋体"/>
                <a:cs typeface="宋体"/>
              </a:rPr>
              <a:t>：</a:t>
            </a:r>
            <a:r>
              <a:rPr sz="2600" spc="-30" dirty="0">
                <a:latin typeface="宋体"/>
                <a:cs typeface="宋体"/>
              </a:rPr>
              <a:t> </a:t>
            </a:r>
            <a:r>
              <a:rPr sz="2600" dirty="0">
                <a:latin typeface="宋体"/>
                <a:cs typeface="宋体"/>
              </a:rPr>
              <a:t>前面部分很明显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 dirty="0">
              <a:latin typeface="宋体"/>
              <a:cs typeface="宋体"/>
            </a:endParaRPr>
          </a:p>
          <a:p>
            <a:pPr marL="325120" marR="17780" indent="-274320">
              <a:lnSpc>
                <a:spcPct val="100000"/>
              </a:lnSpc>
              <a:spcBef>
                <a:spcPts val="620"/>
              </a:spcBef>
              <a:tabLst>
                <a:tab pos="61341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后面部分证明损失函数是指数函数</a:t>
            </a:r>
            <a:r>
              <a:rPr sz="2600" spc="-5" dirty="0">
                <a:latin typeface="宋体"/>
                <a:cs typeface="宋体"/>
              </a:rPr>
              <a:t>（</a:t>
            </a:r>
            <a:r>
              <a:rPr sz="2600" spc="-5" dirty="0">
                <a:latin typeface="Constantia"/>
                <a:cs typeface="Constantia"/>
              </a:rPr>
              <a:t>exponential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loss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function</a:t>
            </a:r>
            <a:r>
              <a:rPr sz="2600" spc="-5" dirty="0">
                <a:latin typeface="宋体"/>
                <a:cs typeface="宋体"/>
              </a:rPr>
              <a:t>）</a:t>
            </a:r>
            <a:endParaRPr sz="2600" dirty="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  <a:spcBef>
                <a:spcPts val="620"/>
              </a:spcBef>
              <a:tabLst>
                <a:tab pos="61341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600" dirty="0">
                <a:latin typeface="宋体"/>
                <a:cs typeface="宋体"/>
              </a:rPr>
              <a:t>假设经过</a:t>
            </a:r>
            <a:r>
              <a:rPr sz="2600" spc="-5" dirty="0">
                <a:latin typeface="Constantia"/>
                <a:cs typeface="Constantia"/>
              </a:rPr>
              <a:t>m-1</a:t>
            </a:r>
            <a:r>
              <a:rPr sz="2600" dirty="0">
                <a:latin typeface="宋体"/>
                <a:cs typeface="宋体"/>
              </a:rPr>
              <a:t>轮迭代前向分步算法得到</a:t>
            </a:r>
            <a:r>
              <a:rPr sz="2600" i="1" spc="5" dirty="0">
                <a:latin typeface="Constantia"/>
                <a:cs typeface="Constantia"/>
              </a:rPr>
              <a:t>f</a:t>
            </a:r>
            <a:r>
              <a:rPr sz="2475" i="1" spc="7" baseline="-16835" dirty="0">
                <a:latin typeface="Constantia"/>
                <a:cs typeface="Constantia"/>
              </a:rPr>
              <a:t>m-1</a:t>
            </a:r>
            <a:r>
              <a:rPr sz="2600" i="1" spc="5" dirty="0">
                <a:latin typeface="Constantia"/>
                <a:cs typeface="Constantia"/>
              </a:rPr>
              <a:t>(x):</a:t>
            </a:r>
            <a:endParaRPr sz="26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5600931"/>
            <a:ext cx="324993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546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20" dirty="0">
                <a:solidFill>
                  <a:srgbClr val="33BC55"/>
                </a:solidFill>
                <a:latin typeface="Times New Roman"/>
                <a:cs typeface="Times New Roman"/>
              </a:rPr>
              <a:t>	</a:t>
            </a:r>
            <a:r>
              <a:rPr sz="2700" i="1" spc="-930" dirty="0">
                <a:latin typeface="宋体"/>
                <a:cs typeface="宋体"/>
              </a:rPr>
              <a:t>在</a:t>
            </a:r>
            <a:r>
              <a:rPr sz="2700" i="1" spc="-815" dirty="0">
                <a:latin typeface="宋体"/>
                <a:cs typeface="宋体"/>
              </a:rPr>
              <a:t>第</a:t>
            </a:r>
            <a:r>
              <a:rPr sz="2600" i="1" spc="-120" dirty="0">
                <a:latin typeface="Constantia"/>
                <a:cs typeface="Constantia"/>
              </a:rPr>
              <a:t>m</a:t>
            </a:r>
            <a:r>
              <a:rPr sz="2700" i="1" spc="-930" dirty="0">
                <a:latin typeface="宋体"/>
                <a:cs typeface="宋体"/>
              </a:rPr>
              <a:t>轮迭代得</a:t>
            </a:r>
            <a:r>
              <a:rPr sz="2700" i="1" spc="-110" dirty="0">
                <a:latin typeface="宋体"/>
                <a:cs typeface="宋体"/>
              </a:rPr>
              <a:t>到</a:t>
            </a:r>
            <a:endParaRPr sz="2700" dirty="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2697480"/>
            <a:ext cx="1944624" cy="655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3095" y="3776471"/>
            <a:ext cx="3023616" cy="3718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0" y="4724400"/>
            <a:ext cx="4501896" cy="1295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4535" y="6181344"/>
            <a:ext cx="3578352" cy="4145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99915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dirty="0" err="1">
                <a:solidFill>
                  <a:srgbClr val="004646"/>
                </a:solidFill>
                <a:latin typeface="微软雅黑"/>
                <a:cs typeface="微软雅黑"/>
              </a:rPr>
              <a:t>前向分步算法与</a:t>
            </a:r>
            <a:r>
              <a:rPr sz="3600" spc="-5" dirty="0" err="1">
                <a:solidFill>
                  <a:srgbClr val="004646"/>
                </a:solidFill>
                <a:latin typeface="Calibri"/>
                <a:cs typeface="Calibri"/>
              </a:rPr>
              <a:t>AdaB</a:t>
            </a:r>
            <a:r>
              <a:rPr sz="3600" spc="-10" dirty="0" err="1">
                <a:solidFill>
                  <a:srgbClr val="004646"/>
                </a:solidFill>
                <a:latin typeface="Calibri"/>
                <a:cs typeface="Calibri"/>
              </a:rPr>
              <a:t>oo</a:t>
            </a:r>
            <a:r>
              <a:rPr sz="3600" spc="-65" dirty="0" err="1">
                <a:solidFill>
                  <a:srgbClr val="004646"/>
                </a:solidFill>
                <a:latin typeface="Calibri"/>
                <a:cs typeface="Calibri"/>
              </a:rPr>
              <a:t>s</a:t>
            </a:r>
            <a:r>
              <a:rPr sz="3600" spc="-5" dirty="0" err="1">
                <a:solidFill>
                  <a:srgbClr val="004646"/>
                </a:solidFill>
                <a:latin typeface="Calibri"/>
                <a:cs typeface="Calibri"/>
              </a:rPr>
              <a:t>t</a:t>
            </a:r>
            <a:r>
              <a:rPr lang="zh-CN" altLang="en-US" sz="3600" spc="-5" dirty="0">
                <a:solidFill>
                  <a:srgbClr val="004646"/>
                </a:solidFill>
                <a:latin typeface="Calibri"/>
                <a:cs typeface="Calibri"/>
              </a:rPr>
              <a:t>（了解即可）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9062" y="2509573"/>
            <a:ext cx="32893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0"/>
              </a:lnSpc>
            </a:pP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1500022"/>
            <a:ext cx="2934970" cy="2320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在第</a:t>
            </a:r>
            <a:r>
              <a:rPr sz="2600" spc="-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轮迭代得</a:t>
            </a:r>
            <a:r>
              <a:rPr sz="2600" spc="-10" dirty="0">
                <a:latin typeface="宋体"/>
                <a:cs typeface="宋体"/>
              </a:rPr>
              <a:t>到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目</a:t>
            </a:r>
            <a:r>
              <a:rPr sz="2600" spc="-10" dirty="0">
                <a:latin typeface="宋体"/>
                <a:cs typeface="宋体"/>
              </a:rPr>
              <a:t>标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即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727" y="1917192"/>
            <a:ext cx="3578352" cy="4145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6296" y="2636520"/>
            <a:ext cx="6239256" cy="15118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9295" y="4245864"/>
            <a:ext cx="2871216" cy="3718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61640" y="4665586"/>
            <a:ext cx="6382359" cy="64832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9572" y="4726513"/>
            <a:ext cx="8476615" cy="146875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3284220">
              <a:lnSpc>
                <a:spcPct val="100000"/>
              </a:lnSpc>
              <a:spcBef>
                <a:spcPts val="1015"/>
              </a:spcBef>
            </a:pPr>
            <a:r>
              <a:rPr sz="2000" dirty="0">
                <a:solidFill>
                  <a:srgbClr val="FFFFFF"/>
                </a:solidFill>
                <a:latin typeface="宋体"/>
                <a:cs typeface="宋体"/>
              </a:rPr>
              <a:t>不依赖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α</a:t>
            </a:r>
            <a:r>
              <a:rPr sz="2000" dirty="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sz="2000" spc="-45" dirty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sz="2000" spc="-5" dirty="0">
                <a:solidFill>
                  <a:srgbClr val="FFFFFF"/>
                </a:solidFill>
                <a:latin typeface="Constantia"/>
                <a:cs typeface="Constantia"/>
              </a:rPr>
              <a:t>,</a:t>
            </a:r>
            <a:r>
              <a:rPr sz="2000" dirty="0">
                <a:solidFill>
                  <a:srgbClr val="FFFFFF"/>
                </a:solidFill>
                <a:latin typeface="宋体"/>
                <a:cs typeface="宋体"/>
              </a:rPr>
              <a:t>依赖于</a:t>
            </a:r>
            <a:r>
              <a:rPr sz="2000" i="1" spc="-5" dirty="0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r>
              <a:rPr sz="1950" i="1" spc="-7" baseline="-17094" dirty="0">
                <a:solidFill>
                  <a:srgbClr val="FFFFFF"/>
                </a:solidFill>
                <a:latin typeface="Constantia"/>
                <a:cs typeface="Constantia"/>
              </a:rPr>
              <a:t>m-1</a:t>
            </a:r>
            <a:r>
              <a:rPr sz="2000" spc="-5" dirty="0">
                <a:solidFill>
                  <a:srgbClr val="FFFFFF"/>
                </a:solidFill>
                <a:latin typeface="Constantia"/>
                <a:cs typeface="Constantia"/>
              </a:rPr>
              <a:t>(x),</a:t>
            </a:r>
            <a:r>
              <a:rPr sz="2000" dirty="0">
                <a:solidFill>
                  <a:srgbClr val="FFFFFF"/>
                </a:solidFill>
                <a:latin typeface="宋体"/>
                <a:cs typeface="宋体"/>
              </a:rPr>
              <a:t>随着每一轮迭代改</a:t>
            </a:r>
            <a:r>
              <a:rPr sz="2000" spc="-10" dirty="0">
                <a:solidFill>
                  <a:srgbClr val="FFFFFF"/>
                </a:solidFill>
                <a:latin typeface="宋体"/>
                <a:cs typeface="宋体"/>
              </a:rPr>
              <a:t>变</a:t>
            </a:r>
            <a:endParaRPr sz="2000">
              <a:latin typeface="宋体"/>
              <a:cs typeface="宋体"/>
            </a:endParaRPr>
          </a:p>
          <a:p>
            <a:pPr marL="25400">
              <a:lnSpc>
                <a:spcPct val="100000"/>
              </a:lnSpc>
              <a:spcBef>
                <a:spcPts val="119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现证使上式最小</a:t>
            </a:r>
            <a:r>
              <a:rPr sz="2600" spc="-10" dirty="0">
                <a:latin typeface="宋体"/>
                <a:cs typeface="宋体"/>
              </a:rPr>
              <a:t>的</a:t>
            </a:r>
            <a:endParaRPr sz="2600">
              <a:latin typeface="宋体"/>
              <a:cs typeface="宋体"/>
            </a:endParaRPr>
          </a:p>
          <a:p>
            <a:pPr marL="2540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就是</a:t>
            </a:r>
            <a:r>
              <a:rPr sz="2600" spc="-5" dirty="0">
                <a:latin typeface="Constantia"/>
                <a:cs typeface="Constantia"/>
              </a:rPr>
              <a:t>AdaBoost</a:t>
            </a:r>
            <a:r>
              <a:rPr sz="2600" dirty="0">
                <a:latin typeface="宋体"/>
                <a:cs typeface="宋体"/>
              </a:rPr>
              <a:t>算法得到</a:t>
            </a:r>
            <a:r>
              <a:rPr sz="2600" spc="-10" dirty="0">
                <a:latin typeface="宋体"/>
                <a:cs typeface="宋体"/>
              </a:rPr>
              <a:t>的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56432" y="5376671"/>
            <a:ext cx="1530096" cy="3596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98847" y="5903976"/>
            <a:ext cx="1389888" cy="37185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2272" y="1500022"/>
            <a:ext cx="5519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47840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首先，</a:t>
            </a:r>
            <a:r>
              <a:rPr sz="2600" spc="-10" dirty="0">
                <a:latin typeface="宋体"/>
                <a:cs typeface="宋体"/>
              </a:rPr>
              <a:t>求	</a:t>
            </a:r>
            <a:r>
              <a:rPr sz="2600" dirty="0">
                <a:latin typeface="宋体"/>
                <a:cs typeface="宋体"/>
              </a:rPr>
              <a:t>；对任意</a:t>
            </a:r>
            <a:r>
              <a:rPr sz="2600" spc="-10" dirty="0">
                <a:latin typeface="Arial"/>
                <a:cs typeface="Arial"/>
              </a:rPr>
              <a:t>α</a:t>
            </a:r>
            <a:r>
              <a:rPr sz="2600" spc="-100" dirty="0">
                <a:latin typeface="Arial"/>
                <a:cs typeface="Arial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&gt;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0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dirty="0">
                <a:latin typeface="宋体"/>
                <a:cs typeface="宋体"/>
              </a:rPr>
              <a:t>使</a:t>
            </a:r>
            <a:r>
              <a:rPr sz="2600" spc="-10" dirty="0">
                <a:latin typeface="宋体"/>
                <a:cs typeface="宋体"/>
              </a:rPr>
              <a:t>式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2924962"/>
            <a:ext cx="402653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最小的</a:t>
            </a:r>
            <a:r>
              <a:rPr sz="2600" dirty="0">
                <a:latin typeface="Constantia"/>
                <a:cs typeface="Constantia"/>
              </a:rPr>
              <a:t>G(x)</a:t>
            </a:r>
            <a:r>
              <a:rPr sz="2600" dirty="0">
                <a:latin typeface="宋体"/>
                <a:cs typeface="宋体"/>
              </a:rPr>
              <a:t>由下式得</a:t>
            </a:r>
            <a:r>
              <a:rPr sz="2600" spc="-10" dirty="0">
                <a:latin typeface="宋体"/>
                <a:cs typeface="宋体"/>
              </a:rPr>
              <a:t>到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4824882"/>
            <a:ext cx="8101330" cy="816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  <a:tabLst>
                <a:tab pos="1840864" algn="l"/>
                <a:tab pos="7098665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即	</a:t>
            </a:r>
            <a:r>
              <a:rPr sz="2600" dirty="0">
                <a:latin typeface="宋体"/>
                <a:cs typeface="宋体"/>
              </a:rPr>
              <a:t>为</a:t>
            </a:r>
            <a:r>
              <a:rPr sz="2600" spc="-2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daBoos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dirty="0">
                <a:latin typeface="宋体"/>
                <a:cs typeface="宋体"/>
              </a:rPr>
              <a:t>算法的基本分类</a:t>
            </a:r>
            <a:r>
              <a:rPr sz="2600" spc="-10" dirty="0">
                <a:latin typeface="宋体"/>
                <a:cs typeface="宋体"/>
              </a:rPr>
              <a:t>器</a:t>
            </a:r>
            <a:r>
              <a:rPr sz="2600" dirty="0">
                <a:latin typeface="宋体"/>
                <a:cs typeface="宋体"/>
              </a:rPr>
              <a:t>	，为</a:t>
            </a:r>
            <a:r>
              <a:rPr sz="2600" spc="-10" dirty="0">
                <a:latin typeface="宋体"/>
                <a:cs typeface="宋体"/>
              </a:rPr>
              <a:t>使 </a:t>
            </a:r>
            <a:r>
              <a:rPr sz="2600" dirty="0">
                <a:latin typeface="宋体"/>
                <a:cs typeface="宋体"/>
              </a:rPr>
              <a:t>第</a:t>
            </a:r>
            <a:r>
              <a:rPr sz="2600" spc="-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轮加权训练数据分类误差率最小的基本分类</a:t>
            </a:r>
            <a:r>
              <a:rPr sz="2600" spc="-10" dirty="0">
                <a:latin typeface="宋体"/>
                <a:cs typeface="宋体"/>
              </a:rPr>
              <a:t>器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609344"/>
            <a:ext cx="640080" cy="3078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4792" y="2112264"/>
            <a:ext cx="5303520" cy="7559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1783" y="3358896"/>
            <a:ext cx="4465320" cy="83210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8000" y="4379976"/>
            <a:ext cx="2535936" cy="3596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93407" y="4828032"/>
            <a:ext cx="746759" cy="4114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1600" y="4840223"/>
            <a:ext cx="752856" cy="387095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294412C2-13D0-4A3B-8FA3-06093CE3C3C3}"/>
              </a:ext>
            </a:extLst>
          </p:cNvPr>
          <p:cNvSpPr txBox="1">
            <a:spLocks/>
          </p:cNvSpPr>
          <p:nvPr/>
        </p:nvSpPr>
        <p:spPr>
          <a:xfrm>
            <a:off x="382841" y="487730"/>
            <a:ext cx="799915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4400" b="0" i="0">
                <a:solidFill>
                  <a:srgbClr val="C00000"/>
                </a:solidFill>
                <a:latin typeface="Constantia"/>
                <a:ea typeface="+mj-ea"/>
                <a:cs typeface="Constanti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zh-CN" altLang="en-US" sz="3600" kern="0">
                <a:solidFill>
                  <a:srgbClr val="004646"/>
                </a:solidFill>
                <a:latin typeface="微软雅黑"/>
                <a:cs typeface="微软雅黑"/>
              </a:rPr>
              <a:t>前向分步算法与</a:t>
            </a:r>
            <a:r>
              <a:rPr lang="en-US" sz="3600" kern="0" spc="-5">
                <a:solidFill>
                  <a:srgbClr val="004646"/>
                </a:solidFill>
                <a:latin typeface="Calibri"/>
                <a:cs typeface="Calibri"/>
              </a:rPr>
              <a:t>AdaB</a:t>
            </a:r>
            <a:r>
              <a:rPr lang="en-US" sz="3600" kern="0" spc="-10">
                <a:solidFill>
                  <a:srgbClr val="004646"/>
                </a:solidFill>
                <a:latin typeface="Calibri"/>
                <a:cs typeface="Calibri"/>
              </a:rPr>
              <a:t>oo</a:t>
            </a:r>
            <a:r>
              <a:rPr lang="en-US" sz="3600" kern="0" spc="-65">
                <a:solidFill>
                  <a:srgbClr val="004646"/>
                </a:solidFill>
                <a:latin typeface="Calibri"/>
                <a:cs typeface="Calibri"/>
              </a:rPr>
              <a:t>s</a:t>
            </a:r>
            <a:r>
              <a:rPr lang="en-US" sz="3600" kern="0" spc="-5">
                <a:solidFill>
                  <a:srgbClr val="004646"/>
                </a:solidFill>
                <a:latin typeface="Calibri"/>
                <a:cs typeface="Calibri"/>
              </a:rPr>
              <a:t>t</a:t>
            </a:r>
            <a:r>
              <a:rPr lang="zh-CN" altLang="en-US" sz="3600" kern="0" spc="-5">
                <a:solidFill>
                  <a:srgbClr val="004646"/>
                </a:solidFill>
                <a:latin typeface="Calibri"/>
                <a:cs typeface="Calibri"/>
              </a:rPr>
              <a:t>（了解即可）</a:t>
            </a:r>
            <a:endParaRPr lang="zh-CN" altLang="en-US" sz="3600" kern="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2272" y="1500022"/>
            <a:ext cx="158051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238250" algn="l"/>
              </a:tabLst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10" dirty="0">
                <a:latin typeface="宋体"/>
                <a:cs typeface="宋体"/>
              </a:rPr>
              <a:t>求	由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5182" y="3874922"/>
            <a:ext cx="435546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dirty="0">
                <a:latin typeface="宋体"/>
                <a:cs typeface="宋体"/>
              </a:rPr>
              <a:t>代入，对</a:t>
            </a:r>
            <a:r>
              <a:rPr sz="2600" spc="-5" dirty="0">
                <a:latin typeface="Arial"/>
                <a:cs typeface="Arial"/>
              </a:rPr>
              <a:t>α</a:t>
            </a:r>
            <a:r>
              <a:rPr sz="2600" dirty="0">
                <a:latin typeface="宋体"/>
                <a:cs typeface="宋体"/>
              </a:rPr>
              <a:t>求导并使导数为</a:t>
            </a:r>
            <a:r>
              <a:rPr sz="2600" spc="-5" dirty="0">
                <a:latin typeface="Constantia"/>
                <a:cs typeface="Constantia"/>
              </a:rPr>
              <a:t>0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272" y="3794023"/>
            <a:ext cx="1988820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将已求得</a:t>
            </a:r>
            <a:r>
              <a:rPr sz="2600" spc="-10" dirty="0">
                <a:latin typeface="宋体"/>
                <a:cs typeface="宋体"/>
              </a:rPr>
              <a:t>的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得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896" y="1527047"/>
            <a:ext cx="405384" cy="390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4664" y="1450847"/>
            <a:ext cx="5797295" cy="23774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3639" y="3904488"/>
            <a:ext cx="752856" cy="3870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8423" y="4364735"/>
            <a:ext cx="7275576" cy="24932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534799" y="6430136"/>
            <a:ext cx="3516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宋体"/>
                <a:cs typeface="宋体"/>
              </a:rPr>
              <a:t>与</a:t>
            </a:r>
            <a:r>
              <a:rPr sz="2400" spc="-10" dirty="0">
                <a:latin typeface="Constantia"/>
                <a:cs typeface="Constantia"/>
              </a:rPr>
              <a:t>AdaBoost</a:t>
            </a:r>
            <a:r>
              <a:rPr sz="2400" dirty="0">
                <a:latin typeface="宋体"/>
                <a:cs typeface="宋体"/>
              </a:rPr>
              <a:t>的</a:t>
            </a:r>
            <a:r>
              <a:rPr sz="2400" dirty="0">
                <a:latin typeface="Arial"/>
                <a:cs typeface="Arial"/>
              </a:rPr>
              <a:t>α</a:t>
            </a:r>
            <a:r>
              <a:rPr sz="2325" baseline="-17921" dirty="0">
                <a:latin typeface="Constantia"/>
                <a:cs typeface="Constantia"/>
              </a:rPr>
              <a:t>m</a:t>
            </a:r>
            <a:r>
              <a:rPr sz="2400" dirty="0">
                <a:latin typeface="宋体"/>
                <a:cs typeface="宋体"/>
              </a:rPr>
              <a:t>完全一致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6A05DDA0-24B4-4451-A19B-4AC884675AC5}"/>
              </a:ext>
            </a:extLst>
          </p:cNvPr>
          <p:cNvSpPr txBox="1">
            <a:spLocks/>
          </p:cNvSpPr>
          <p:nvPr/>
        </p:nvSpPr>
        <p:spPr>
          <a:xfrm>
            <a:off x="382841" y="487730"/>
            <a:ext cx="799915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4400" b="0" i="0">
                <a:solidFill>
                  <a:srgbClr val="C00000"/>
                </a:solidFill>
                <a:latin typeface="Constantia"/>
                <a:ea typeface="+mj-ea"/>
                <a:cs typeface="Constanti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zh-CN" altLang="en-US" sz="3600" kern="0" dirty="0">
                <a:solidFill>
                  <a:srgbClr val="004646"/>
                </a:solidFill>
                <a:latin typeface="微软雅黑"/>
                <a:cs typeface="微软雅黑"/>
              </a:rPr>
              <a:t>前向分步算法与</a:t>
            </a:r>
            <a:r>
              <a:rPr lang="en-US" sz="3600" kern="0" spc="-5" dirty="0">
                <a:solidFill>
                  <a:srgbClr val="004646"/>
                </a:solidFill>
                <a:latin typeface="Calibri"/>
                <a:cs typeface="Calibri"/>
              </a:rPr>
              <a:t>AdaB</a:t>
            </a:r>
            <a:r>
              <a:rPr lang="en-US" sz="3600" kern="0" spc="-10" dirty="0">
                <a:solidFill>
                  <a:srgbClr val="004646"/>
                </a:solidFill>
                <a:latin typeface="Calibri"/>
                <a:cs typeface="Calibri"/>
              </a:rPr>
              <a:t>oo</a:t>
            </a:r>
            <a:r>
              <a:rPr lang="en-US" sz="3600" kern="0" spc="-65" dirty="0">
                <a:solidFill>
                  <a:srgbClr val="004646"/>
                </a:solidFill>
                <a:latin typeface="Calibri"/>
                <a:cs typeface="Calibri"/>
              </a:rPr>
              <a:t>s</a:t>
            </a:r>
            <a:r>
              <a:rPr lang="en-US" sz="3600" kern="0" spc="-5" dirty="0">
                <a:solidFill>
                  <a:srgbClr val="004646"/>
                </a:solidFill>
                <a:latin typeface="Calibri"/>
                <a:cs typeface="Calibri"/>
              </a:rPr>
              <a:t>t</a:t>
            </a:r>
            <a:r>
              <a:rPr lang="zh-CN" altLang="en-US" sz="3600" kern="0" spc="-5" dirty="0">
                <a:solidFill>
                  <a:srgbClr val="004646"/>
                </a:solidFill>
                <a:latin typeface="Calibri"/>
                <a:cs typeface="Calibri"/>
              </a:rPr>
              <a:t>（了解即可）</a:t>
            </a:r>
            <a:endParaRPr lang="zh-CN" altLang="en-US" sz="3600" kern="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altLang="zh-CN" sz="5000" dirty="0">
                <a:solidFill>
                  <a:srgbClr val="004646"/>
                </a:solidFill>
                <a:latin typeface="微软雅黑"/>
                <a:cs typeface="微软雅黑"/>
              </a:rPr>
              <a:t>bagging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344" y="1488578"/>
            <a:ext cx="8297545" cy="438043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455"/>
              </a:spcBef>
            </a:pPr>
            <a:r>
              <a:rPr sz="2650" spc="-5" dirty="0">
                <a:solidFill>
                  <a:srgbClr val="0066FF"/>
                </a:solidFill>
                <a:latin typeface="Wingdings"/>
                <a:cs typeface="Wingdings"/>
              </a:rPr>
              <a:t></a:t>
            </a:r>
            <a:r>
              <a:rPr sz="2800" spc="-5" dirty="0">
                <a:latin typeface="Constantia"/>
                <a:cs typeface="Constantia"/>
              </a:rPr>
              <a:t>Bagging</a:t>
            </a:r>
            <a:r>
              <a:rPr sz="2800" spc="-5" dirty="0">
                <a:latin typeface="宋体"/>
                <a:cs typeface="宋体"/>
              </a:rPr>
              <a:t>，</a:t>
            </a:r>
            <a:r>
              <a:rPr sz="2800" dirty="0">
                <a:latin typeface="宋体"/>
                <a:cs typeface="宋体"/>
              </a:rPr>
              <a:t>也称为自举汇聚法</a:t>
            </a:r>
            <a:r>
              <a:rPr sz="2800" spc="-10" dirty="0">
                <a:latin typeface="Constantia"/>
                <a:cs typeface="Constantia"/>
              </a:rPr>
              <a:t>(boostrap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aggregating)</a:t>
            </a:r>
            <a:endParaRPr sz="2800" dirty="0">
              <a:latin typeface="Constantia"/>
              <a:cs typeface="Constantia"/>
            </a:endParaRPr>
          </a:p>
          <a:p>
            <a:pPr marL="405130">
              <a:lnSpc>
                <a:spcPct val="120000"/>
              </a:lnSpc>
              <a:spcBef>
                <a:spcPts val="300"/>
              </a:spcBef>
            </a:pPr>
            <a:r>
              <a:rPr sz="2050" spc="-10" dirty="0">
                <a:solidFill>
                  <a:srgbClr val="0066FF"/>
                </a:solidFill>
                <a:latin typeface="Wingdings"/>
                <a:cs typeface="Wingdings"/>
              </a:rPr>
              <a:t></a:t>
            </a:r>
            <a:r>
              <a:rPr sz="2400" dirty="0" err="1">
                <a:latin typeface="宋体"/>
                <a:cs typeface="宋体"/>
              </a:rPr>
              <a:t>从原始数据集选择</a:t>
            </a:r>
            <a:r>
              <a:rPr sz="2400" dirty="0" err="1">
                <a:latin typeface="Constantia"/>
                <a:cs typeface="Constantia"/>
              </a:rPr>
              <a:t>S</a:t>
            </a:r>
            <a:r>
              <a:rPr sz="2400" dirty="0" err="1">
                <a:latin typeface="宋体"/>
                <a:cs typeface="宋体"/>
              </a:rPr>
              <a:t>次后得到</a:t>
            </a:r>
            <a:r>
              <a:rPr sz="2400" dirty="0" err="1">
                <a:latin typeface="Constantia"/>
                <a:cs typeface="Constantia"/>
              </a:rPr>
              <a:t>S</a:t>
            </a:r>
            <a:r>
              <a:rPr sz="2400" dirty="0" err="1">
                <a:latin typeface="宋体"/>
                <a:cs typeface="宋体"/>
              </a:rPr>
              <a:t>个新数据集</a:t>
            </a:r>
            <a:endParaRPr sz="2400" dirty="0">
              <a:latin typeface="宋体"/>
              <a:cs typeface="宋体"/>
            </a:endParaRPr>
          </a:p>
          <a:p>
            <a:pPr marL="405130">
              <a:lnSpc>
                <a:spcPct val="120000"/>
              </a:lnSpc>
              <a:spcBef>
                <a:spcPts val="285"/>
              </a:spcBef>
            </a:pPr>
            <a:r>
              <a:rPr sz="2050" spc="-10" dirty="0">
                <a:solidFill>
                  <a:srgbClr val="0066FF"/>
                </a:solidFill>
                <a:latin typeface="Wingdings"/>
                <a:cs typeface="Wingdings"/>
              </a:rPr>
              <a:t></a:t>
            </a:r>
            <a:r>
              <a:rPr sz="2400" dirty="0" err="1">
                <a:latin typeface="宋体"/>
                <a:cs typeface="宋体"/>
              </a:rPr>
              <a:t>新数据集和原数据集的大小相等</a:t>
            </a:r>
            <a:endParaRPr sz="2400" dirty="0">
              <a:latin typeface="宋体"/>
              <a:cs typeface="宋体"/>
            </a:endParaRPr>
          </a:p>
          <a:p>
            <a:pPr marL="652780" marR="309880" indent="-247015">
              <a:lnSpc>
                <a:spcPct val="120000"/>
              </a:lnSpc>
              <a:spcBef>
                <a:spcPts val="615"/>
              </a:spcBef>
            </a:pPr>
            <a:r>
              <a:rPr sz="2050" spc="-10" dirty="0">
                <a:solidFill>
                  <a:srgbClr val="0066FF"/>
                </a:solidFill>
                <a:latin typeface="Wingdings"/>
                <a:cs typeface="Wingdings"/>
              </a:rPr>
              <a:t></a:t>
            </a:r>
            <a:r>
              <a:rPr sz="2400" spc="-10" dirty="0" err="1">
                <a:latin typeface="宋体"/>
                <a:cs typeface="宋体"/>
              </a:rPr>
              <a:t>每个数据集都是通过在原始数据集中随机选择样本来进</a:t>
            </a:r>
            <a:r>
              <a:rPr sz="2400" spc="-10" dirty="0">
                <a:latin typeface="宋体"/>
                <a:cs typeface="宋体"/>
              </a:rPr>
              <a:t> </a:t>
            </a:r>
            <a:r>
              <a:rPr sz="2400" dirty="0" err="1">
                <a:latin typeface="宋体"/>
                <a:cs typeface="宋体"/>
              </a:rPr>
              <a:t>行替换而得到的</a:t>
            </a:r>
            <a:r>
              <a:rPr sz="2400" dirty="0">
                <a:latin typeface="宋体"/>
                <a:cs typeface="宋体"/>
              </a:rPr>
              <a:t>。</a:t>
            </a:r>
            <a:r>
              <a:rPr lang="en-US" altLang="zh-CN" sz="2400" dirty="0">
                <a:latin typeface="宋体"/>
                <a:cs typeface="宋体"/>
              </a:rPr>
              <a:t> (</a:t>
            </a:r>
            <a:r>
              <a:rPr lang="zh-CN" altLang="en-US" sz="2400" dirty="0">
                <a:latin typeface="宋体"/>
                <a:cs typeface="宋体"/>
              </a:rPr>
              <a:t>放回抽样</a:t>
            </a:r>
            <a:r>
              <a:rPr lang="en-US" altLang="zh-CN" sz="2400" dirty="0">
                <a:latin typeface="宋体"/>
                <a:cs typeface="宋体"/>
              </a:rPr>
              <a:t>)</a:t>
            </a:r>
            <a:endParaRPr sz="2400" dirty="0">
              <a:latin typeface="宋体"/>
              <a:cs typeface="宋体"/>
            </a:endParaRPr>
          </a:p>
          <a:p>
            <a:pPr marL="652780" marR="154305" indent="-247015">
              <a:lnSpc>
                <a:spcPct val="120000"/>
              </a:lnSpc>
              <a:spcBef>
                <a:spcPts val="575"/>
              </a:spcBef>
            </a:pPr>
            <a:r>
              <a:rPr sz="2050" spc="-10" dirty="0">
                <a:solidFill>
                  <a:srgbClr val="0066FF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Constantia"/>
                <a:cs typeface="Constantia"/>
              </a:rPr>
              <a:t>S</a:t>
            </a:r>
            <a:r>
              <a:rPr sz="2400" spc="-10" dirty="0">
                <a:latin typeface="宋体"/>
                <a:cs typeface="宋体"/>
              </a:rPr>
              <a:t>个数据集建好之后，将某个学习算法分别作用于每个数 </a:t>
            </a:r>
            <a:r>
              <a:rPr sz="2400" dirty="0">
                <a:latin typeface="宋体"/>
                <a:cs typeface="宋体"/>
              </a:rPr>
              <a:t>据集就得到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dirty="0">
                <a:latin typeface="宋体"/>
                <a:cs typeface="宋体"/>
              </a:rPr>
              <a:t>个分类器。</a:t>
            </a:r>
          </a:p>
          <a:p>
            <a:pPr marL="405130">
              <a:lnSpc>
                <a:spcPct val="120000"/>
              </a:lnSpc>
              <a:spcBef>
                <a:spcPts val="245"/>
              </a:spcBef>
            </a:pPr>
            <a:r>
              <a:rPr sz="2050" spc="-10" dirty="0">
                <a:solidFill>
                  <a:srgbClr val="0066FF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选择分类器投票结果中最多的类别作为最后的分类结果。</a:t>
            </a:r>
            <a:endParaRPr sz="2400" dirty="0">
              <a:latin typeface="宋体"/>
              <a:cs typeface="宋体"/>
            </a:endParaRPr>
          </a:p>
          <a:p>
            <a:pPr marL="405130">
              <a:lnSpc>
                <a:spcPct val="120000"/>
              </a:lnSpc>
              <a:spcBef>
                <a:spcPts val="285"/>
              </a:spcBef>
            </a:pPr>
            <a:r>
              <a:rPr sz="2050" spc="-10" dirty="0">
                <a:solidFill>
                  <a:srgbClr val="0066FF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改进的</a:t>
            </a:r>
            <a:r>
              <a:rPr sz="2400" spc="-5" dirty="0">
                <a:latin typeface="Constantia"/>
                <a:cs typeface="Constantia"/>
              </a:rPr>
              <a:t>Bagging</a:t>
            </a:r>
            <a:r>
              <a:rPr sz="2400" dirty="0">
                <a:latin typeface="宋体"/>
                <a:cs typeface="宋体"/>
              </a:rPr>
              <a:t>算法，如随机森林等。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2272" y="1500657"/>
            <a:ext cx="46304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每一轮样本权值的更新，由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3400577"/>
            <a:ext cx="7982584" cy="1766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可得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350">
              <a:latin typeface="宋体"/>
              <a:cs typeface="宋体"/>
            </a:endParaRPr>
          </a:p>
          <a:p>
            <a:pPr marL="287020" marR="5080" indent="-27432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与</a:t>
            </a:r>
            <a:r>
              <a:rPr sz="2600" spc="-2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daBoos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dirty="0">
                <a:latin typeface="宋体"/>
                <a:cs typeface="宋体"/>
              </a:rPr>
              <a:t>的权值更新一致，相差规范化因子，因</a:t>
            </a:r>
            <a:r>
              <a:rPr sz="2600" spc="-10" dirty="0">
                <a:latin typeface="宋体"/>
                <a:cs typeface="宋体"/>
              </a:rPr>
              <a:t>而 </a:t>
            </a:r>
            <a:r>
              <a:rPr sz="2600" dirty="0">
                <a:latin typeface="宋体"/>
                <a:cs typeface="宋体"/>
              </a:rPr>
              <a:t>等价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4455" y="2130551"/>
            <a:ext cx="3489960" cy="4511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8567" y="2819400"/>
            <a:ext cx="3124200" cy="4328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6272" y="3724655"/>
            <a:ext cx="3493008" cy="35966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E33D7A68-F220-4888-8BC0-42C0AC358990}"/>
              </a:ext>
            </a:extLst>
          </p:cNvPr>
          <p:cNvSpPr txBox="1">
            <a:spLocks/>
          </p:cNvSpPr>
          <p:nvPr/>
        </p:nvSpPr>
        <p:spPr>
          <a:xfrm>
            <a:off x="382841" y="487730"/>
            <a:ext cx="799915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4400" b="0" i="0">
                <a:solidFill>
                  <a:srgbClr val="C00000"/>
                </a:solidFill>
                <a:latin typeface="Constantia"/>
                <a:ea typeface="+mj-ea"/>
                <a:cs typeface="Constantia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zh-CN" altLang="en-US" sz="3600" kern="0" dirty="0">
                <a:solidFill>
                  <a:srgbClr val="004646"/>
                </a:solidFill>
                <a:latin typeface="微软雅黑"/>
                <a:cs typeface="微软雅黑"/>
              </a:rPr>
              <a:t>前向分步算法与</a:t>
            </a:r>
            <a:r>
              <a:rPr lang="en-US" sz="3600" kern="0" spc="-5" dirty="0">
                <a:solidFill>
                  <a:srgbClr val="004646"/>
                </a:solidFill>
                <a:latin typeface="Calibri"/>
                <a:cs typeface="Calibri"/>
              </a:rPr>
              <a:t>AdaB</a:t>
            </a:r>
            <a:r>
              <a:rPr lang="en-US" sz="3600" kern="0" spc="-10" dirty="0">
                <a:solidFill>
                  <a:srgbClr val="004646"/>
                </a:solidFill>
                <a:latin typeface="Calibri"/>
                <a:cs typeface="Calibri"/>
              </a:rPr>
              <a:t>oo</a:t>
            </a:r>
            <a:r>
              <a:rPr lang="en-US" sz="3600" kern="0" spc="-65" dirty="0">
                <a:solidFill>
                  <a:srgbClr val="004646"/>
                </a:solidFill>
                <a:latin typeface="Calibri"/>
                <a:cs typeface="Calibri"/>
              </a:rPr>
              <a:t>s</a:t>
            </a:r>
            <a:r>
              <a:rPr lang="en-US" sz="3600" kern="0" spc="-5" dirty="0">
                <a:solidFill>
                  <a:srgbClr val="004646"/>
                </a:solidFill>
                <a:latin typeface="Calibri"/>
                <a:cs typeface="Calibri"/>
              </a:rPr>
              <a:t>t</a:t>
            </a:r>
            <a:r>
              <a:rPr lang="zh-CN" altLang="en-US" sz="3600" kern="0" spc="-5" dirty="0">
                <a:solidFill>
                  <a:srgbClr val="004646"/>
                </a:solidFill>
                <a:latin typeface="Calibri"/>
                <a:cs typeface="Calibri"/>
              </a:rPr>
              <a:t>（了解即可）</a:t>
            </a:r>
            <a:endParaRPr lang="zh-CN" altLang="en-US" sz="3600" kern="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四、提升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树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20393"/>
            <a:ext cx="1988820" cy="1965666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提升树模</a:t>
            </a:r>
            <a:r>
              <a:rPr sz="2600" spc="-10" dirty="0">
                <a:latin typeface="宋体"/>
                <a:cs typeface="宋体"/>
              </a:rPr>
              <a:t>型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5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提升树算</a:t>
            </a:r>
            <a:r>
              <a:rPr sz="2600" spc="-10" dirty="0">
                <a:latin typeface="宋体"/>
                <a:cs typeface="宋体"/>
              </a:rPr>
              <a:t>法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5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梯度提</a:t>
            </a:r>
            <a:r>
              <a:rPr sz="2600" spc="-10" dirty="0">
                <a:latin typeface="宋体"/>
                <a:cs typeface="宋体"/>
              </a:rPr>
              <a:t>升</a:t>
            </a:r>
            <a:endParaRPr sz="260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提升树模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型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8262620" cy="3680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提升树是以分类树或回归树为基本分类器的提升方法</a:t>
            </a:r>
            <a:r>
              <a:rPr sz="2600" spc="-10" dirty="0">
                <a:latin typeface="宋体"/>
                <a:cs typeface="宋体"/>
              </a:rPr>
              <a:t>； </a:t>
            </a:r>
            <a:r>
              <a:rPr sz="2600" dirty="0">
                <a:latin typeface="宋体"/>
                <a:cs typeface="宋体"/>
              </a:rPr>
              <a:t>提升树被认为是统计学习中性能最好的方法之一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提升树模</a:t>
            </a:r>
            <a:r>
              <a:rPr sz="2600" spc="-10" dirty="0">
                <a:latin typeface="宋体"/>
                <a:cs typeface="宋体"/>
              </a:rPr>
              <a:t>型</a:t>
            </a:r>
            <a:r>
              <a:rPr sz="2600" spc="-635" dirty="0">
                <a:latin typeface="宋体"/>
                <a:cs typeface="宋体"/>
              </a:rPr>
              <a:t> </a:t>
            </a:r>
            <a:r>
              <a:rPr sz="2600" dirty="0">
                <a:latin typeface="Constantia"/>
                <a:cs typeface="Constantia"/>
              </a:rPr>
              <a:t>(boo</a:t>
            </a:r>
            <a:r>
              <a:rPr sz="2600" spc="-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0" dirty="0">
                <a:latin typeface="Constantia"/>
                <a:cs typeface="Constantia"/>
              </a:rPr>
              <a:t>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ee)</a:t>
            </a:r>
            <a:endParaRPr sz="2600">
              <a:latin typeface="Constantia"/>
              <a:cs typeface="Constantia"/>
            </a:endParaRPr>
          </a:p>
          <a:p>
            <a:pPr marL="652780" marR="50165" indent="-247015">
              <a:lnSpc>
                <a:spcPct val="100000"/>
              </a:lnSpc>
              <a:spcBef>
                <a:spcPts val="590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提升方法实际采用：</a:t>
            </a:r>
            <a:r>
              <a:rPr sz="2400" spc="-10" dirty="0">
                <a:solidFill>
                  <a:srgbClr val="C00000"/>
                </a:solidFill>
                <a:latin typeface="宋体"/>
                <a:cs typeface="宋体"/>
              </a:rPr>
              <a:t>加法模型</a:t>
            </a:r>
            <a:r>
              <a:rPr sz="2400" spc="-10" dirty="0">
                <a:latin typeface="Constantia"/>
                <a:cs typeface="Constantia"/>
              </a:rPr>
              <a:t>(</a:t>
            </a:r>
            <a:r>
              <a:rPr sz="2400" spc="-10" dirty="0">
                <a:latin typeface="宋体"/>
                <a:cs typeface="宋体"/>
              </a:rPr>
              <a:t>即基函数的线性组合</a:t>
            </a:r>
            <a:r>
              <a:rPr sz="2400" spc="-10" dirty="0">
                <a:latin typeface="Constantia"/>
                <a:cs typeface="Constantia"/>
              </a:rPr>
              <a:t>)</a:t>
            </a:r>
            <a:r>
              <a:rPr sz="2400" spc="-10" dirty="0">
                <a:latin typeface="宋体"/>
                <a:cs typeface="宋体"/>
              </a:rPr>
              <a:t>与前 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向分步算法，</a:t>
            </a:r>
            <a:r>
              <a:rPr sz="2400" dirty="0">
                <a:latin typeface="宋体"/>
                <a:cs typeface="宋体"/>
              </a:rPr>
              <a:t>以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决策树</a:t>
            </a:r>
            <a:r>
              <a:rPr sz="2400" dirty="0">
                <a:latin typeface="宋体"/>
                <a:cs typeface="宋体"/>
              </a:rPr>
              <a:t>为基函数；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对分类问题决策树是二叉分类树，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spc="-10" dirty="0">
                <a:latin typeface="宋体"/>
                <a:cs typeface="宋体"/>
              </a:rPr>
              <a:t>对回归问题决策树是二叉回归树，</a:t>
            </a:r>
            <a:endParaRPr sz="2400">
              <a:latin typeface="宋体"/>
              <a:cs typeface="宋体"/>
            </a:endParaRPr>
          </a:p>
          <a:p>
            <a:pPr marL="927100" marR="119380" indent="-247015">
              <a:lnSpc>
                <a:spcPct val="100000"/>
              </a:lnSpc>
              <a:spcBef>
                <a:spcPts val="515"/>
              </a:spcBef>
            </a:pPr>
            <a:r>
              <a:rPr sz="1450" spc="15" dirty="0">
                <a:solidFill>
                  <a:srgbClr val="258768"/>
                </a:solidFill>
                <a:latin typeface="Wingdings"/>
                <a:cs typeface="Wingdings"/>
              </a:rPr>
              <a:t></a:t>
            </a:r>
            <a:r>
              <a:rPr sz="1450" spc="15" dirty="0">
                <a:solidFill>
                  <a:srgbClr val="258768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latin typeface="宋体"/>
                <a:cs typeface="宋体"/>
              </a:rPr>
              <a:t>基本分类器</a:t>
            </a:r>
            <a:r>
              <a:rPr sz="2100" dirty="0">
                <a:latin typeface="Constantia"/>
                <a:cs typeface="Constantia"/>
              </a:rPr>
              <a:t>x&lt;v</a:t>
            </a:r>
            <a:r>
              <a:rPr sz="2100" dirty="0">
                <a:latin typeface="宋体"/>
                <a:cs typeface="宋体"/>
              </a:rPr>
              <a:t>或</a:t>
            </a:r>
            <a:r>
              <a:rPr sz="2100" dirty="0">
                <a:latin typeface="Constantia"/>
                <a:cs typeface="Constantia"/>
              </a:rPr>
              <a:t>x&gt;v</a:t>
            </a:r>
            <a:r>
              <a:rPr sz="2100" dirty="0">
                <a:latin typeface="宋体"/>
                <a:cs typeface="宋体"/>
              </a:rPr>
              <a:t>，可以看作是由一个根结点直接连接两</a:t>
            </a:r>
            <a:r>
              <a:rPr sz="2100" spc="-10" dirty="0">
                <a:latin typeface="宋体"/>
                <a:cs typeface="宋体"/>
              </a:rPr>
              <a:t>个 </a:t>
            </a:r>
            <a:r>
              <a:rPr sz="2100" dirty="0">
                <a:latin typeface="宋体"/>
                <a:cs typeface="宋体"/>
              </a:rPr>
              <a:t>叶结点的简单决策树，即所谓的决策树桩</a:t>
            </a:r>
            <a:r>
              <a:rPr sz="2100" spc="-5" dirty="0">
                <a:latin typeface="Constantia"/>
                <a:cs typeface="Constantia"/>
              </a:rPr>
              <a:t>(decision</a:t>
            </a:r>
            <a:r>
              <a:rPr sz="2100" spc="-10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stump)</a:t>
            </a:r>
            <a:r>
              <a:rPr sz="2100" spc="-10" dirty="0">
                <a:latin typeface="宋体"/>
                <a:cs typeface="宋体"/>
              </a:rPr>
              <a:t>。</a:t>
            </a:r>
            <a:endParaRPr sz="21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5230367"/>
            <a:ext cx="2590800" cy="7772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975" y="6224015"/>
            <a:ext cx="6696456" cy="3566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提升树算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172" y="1420393"/>
            <a:ext cx="8183245" cy="279844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前向分步算法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首先确定初始提升树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  <a:spcBef>
                <a:spcPts val="61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第</a:t>
            </a:r>
            <a:r>
              <a:rPr sz="2600" spc="-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步的模型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宋体"/>
              <a:cs typeface="宋体"/>
            </a:endParaRPr>
          </a:p>
          <a:p>
            <a:pPr marL="325120" marR="43180" indent="-274320">
              <a:lnSpc>
                <a:spcPct val="1006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其中，</a:t>
            </a:r>
            <a:r>
              <a:rPr sz="2600" spc="-5" dirty="0">
                <a:latin typeface="Constantia"/>
                <a:cs typeface="Constantia"/>
              </a:rPr>
              <a:t>f</a:t>
            </a:r>
            <a:r>
              <a:rPr sz="2475" spc="44" baseline="-16835" dirty="0">
                <a:latin typeface="Constantia"/>
                <a:cs typeface="Constantia"/>
              </a:rPr>
              <a:t>m</a:t>
            </a:r>
            <a:r>
              <a:rPr sz="2475" spc="15" baseline="-16835" dirty="0">
                <a:latin typeface="Constantia"/>
                <a:cs typeface="Constantia"/>
              </a:rPr>
              <a:t>-1</a:t>
            </a:r>
            <a:r>
              <a:rPr sz="2600" dirty="0">
                <a:latin typeface="Constantia"/>
                <a:cs typeface="Constantia"/>
              </a:rPr>
              <a:t>(x)</a:t>
            </a:r>
            <a:r>
              <a:rPr sz="2600" dirty="0">
                <a:latin typeface="宋体"/>
                <a:cs typeface="宋体"/>
              </a:rPr>
              <a:t>为当前模型，通过经验风险极小化确定</a:t>
            </a:r>
            <a:r>
              <a:rPr sz="2600" spc="-10" dirty="0">
                <a:latin typeface="宋体"/>
                <a:cs typeface="宋体"/>
              </a:rPr>
              <a:t>下 </a:t>
            </a:r>
            <a:r>
              <a:rPr sz="2600" dirty="0">
                <a:latin typeface="宋体"/>
                <a:cs typeface="宋体"/>
              </a:rPr>
              <a:t>一棵决策树的参数</a:t>
            </a:r>
            <a:r>
              <a:rPr sz="2600" spc="10" dirty="0">
                <a:latin typeface="Arial"/>
                <a:cs typeface="Arial"/>
              </a:rPr>
              <a:t>θ</a:t>
            </a:r>
            <a:r>
              <a:rPr sz="2475" spc="15" baseline="-16835" dirty="0">
                <a:latin typeface="Constantia"/>
                <a:cs typeface="Constantia"/>
              </a:rPr>
              <a:t>m</a:t>
            </a:r>
            <a:endParaRPr sz="2475" baseline="-16835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5197627"/>
            <a:ext cx="8262620" cy="1212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由于树的线性组合可以很好地拟合训练数据，即使数</a:t>
            </a:r>
            <a:r>
              <a:rPr sz="2600" spc="-10" dirty="0">
                <a:latin typeface="宋体"/>
                <a:cs typeface="宋体"/>
              </a:rPr>
              <a:t>据 </a:t>
            </a:r>
            <a:r>
              <a:rPr sz="2600" dirty="0">
                <a:latin typeface="宋体"/>
                <a:cs typeface="宋体"/>
              </a:rPr>
              <a:t>中的输入与输出之间的关系很复杂也是如此，所以提</a:t>
            </a:r>
            <a:r>
              <a:rPr sz="2600" spc="-10" dirty="0">
                <a:latin typeface="宋体"/>
                <a:cs typeface="宋体"/>
              </a:rPr>
              <a:t>升 </a:t>
            </a:r>
            <a:r>
              <a:rPr sz="2600" dirty="0">
                <a:latin typeface="宋体"/>
                <a:cs typeface="宋体"/>
              </a:rPr>
              <a:t>树是一个高功能的学习算法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0192" y="2581655"/>
            <a:ext cx="3429000" cy="4328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2128" y="1990344"/>
            <a:ext cx="1158239" cy="3596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639" y="4291584"/>
            <a:ext cx="5705856" cy="86258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提升树算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20206"/>
            <a:ext cx="8592820" cy="35598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针对不同问题的提升树学习算法，使用的损失函数不同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8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用平方误差损失函数的回归问题，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用指数损失函数的分类问题，</a:t>
            </a:r>
            <a:endParaRPr sz="2400">
              <a:latin typeface="宋体"/>
              <a:cs typeface="宋体"/>
            </a:endParaRPr>
          </a:p>
          <a:p>
            <a:pPr marL="405765">
              <a:lnSpc>
                <a:spcPct val="100000"/>
              </a:lnSpc>
              <a:spcBef>
                <a:spcPts val="575"/>
              </a:spcBef>
            </a:pPr>
            <a:r>
              <a:rPr sz="2050" spc="-10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400" dirty="0">
                <a:latin typeface="宋体"/>
                <a:cs typeface="宋体"/>
              </a:rPr>
              <a:t>用一般损失函数的一般决策问题。</a:t>
            </a:r>
            <a:endParaRPr sz="2400">
              <a:latin typeface="宋体"/>
              <a:cs typeface="宋体"/>
            </a:endParaRPr>
          </a:p>
          <a:p>
            <a:pPr marL="287020" marR="374650" indent="-274320">
              <a:lnSpc>
                <a:spcPct val="100000"/>
              </a:lnSpc>
              <a:spcBef>
                <a:spcPts val="60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对二类分类问题：提升树算法只需将</a:t>
            </a:r>
            <a:r>
              <a:rPr sz="2600" spc="-5" dirty="0">
                <a:latin typeface="Constantia"/>
                <a:cs typeface="Constantia"/>
              </a:rPr>
              <a:t>AdaBoost</a:t>
            </a:r>
            <a:r>
              <a:rPr sz="2600" dirty="0">
                <a:latin typeface="宋体"/>
                <a:cs typeface="宋体"/>
              </a:rPr>
              <a:t>算法</a:t>
            </a:r>
            <a:r>
              <a:rPr sz="2600" spc="-10" dirty="0">
                <a:latin typeface="宋体"/>
                <a:cs typeface="宋体"/>
              </a:rPr>
              <a:t>中 </a:t>
            </a:r>
            <a:r>
              <a:rPr sz="2600" dirty="0">
                <a:latin typeface="宋体"/>
                <a:cs typeface="宋体"/>
              </a:rPr>
              <a:t>的基本分类器限制为二类分类树即可，这时的提升树</a:t>
            </a:r>
            <a:r>
              <a:rPr sz="2600" spc="-10" dirty="0">
                <a:latin typeface="宋体"/>
                <a:cs typeface="宋体"/>
              </a:rPr>
              <a:t>算 </a:t>
            </a:r>
            <a:r>
              <a:rPr sz="2600" dirty="0">
                <a:latin typeface="宋体"/>
                <a:cs typeface="宋体"/>
              </a:rPr>
              <a:t>法是</a:t>
            </a:r>
            <a:r>
              <a:rPr sz="2600" spc="-5" dirty="0">
                <a:latin typeface="Constantia"/>
                <a:cs typeface="Constantia"/>
              </a:rPr>
              <a:t>AdaBoost</a:t>
            </a:r>
            <a:r>
              <a:rPr sz="2600" dirty="0">
                <a:latin typeface="宋体"/>
                <a:cs typeface="宋体"/>
              </a:rPr>
              <a:t>算法的特殊情况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讨论回归问题提升树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提升树算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172" y="1420393"/>
            <a:ext cx="8151495" cy="27959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回归问题提升树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已知训练数据集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为输入空间</a:t>
            </a:r>
            <a:r>
              <a:rPr sz="2600" spc="-5" dirty="0">
                <a:latin typeface="宋体"/>
                <a:cs typeface="宋体"/>
              </a:rPr>
              <a:t>，</a:t>
            </a:r>
            <a:r>
              <a:rPr sz="2600" spc="-5" dirty="0">
                <a:latin typeface="Constantia"/>
                <a:cs typeface="Constantia"/>
              </a:rPr>
              <a:t>y</a:t>
            </a:r>
            <a:r>
              <a:rPr sz="2600" dirty="0">
                <a:latin typeface="宋体"/>
                <a:cs typeface="宋体"/>
              </a:rPr>
              <a:t>为输出空间</a:t>
            </a:r>
            <a:r>
              <a:rPr sz="2600" spc="-10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 marL="325120" marR="43180" indent="-27432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将</a:t>
            </a:r>
            <a:r>
              <a:rPr sz="2600" spc="-5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划分为</a:t>
            </a:r>
            <a:r>
              <a:rPr sz="2600" dirty="0">
                <a:latin typeface="Constantia"/>
                <a:cs typeface="Constantia"/>
              </a:rPr>
              <a:t>J</a:t>
            </a:r>
            <a:r>
              <a:rPr sz="2600" dirty="0">
                <a:latin typeface="宋体"/>
                <a:cs typeface="宋体"/>
              </a:rPr>
              <a:t>个互不相交的区域</a:t>
            </a:r>
            <a:r>
              <a:rPr sz="2600" spc="-10" dirty="0">
                <a:latin typeface="Constantia"/>
                <a:cs typeface="Constantia"/>
              </a:rPr>
              <a:t>R1,R2,..Rj,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并且在每个</a:t>
            </a:r>
            <a:r>
              <a:rPr sz="2600" spc="-10" dirty="0">
                <a:latin typeface="宋体"/>
                <a:cs typeface="宋体"/>
              </a:rPr>
              <a:t>区 </a:t>
            </a:r>
            <a:r>
              <a:rPr sz="2600" dirty="0">
                <a:latin typeface="宋体"/>
                <a:cs typeface="宋体"/>
              </a:rPr>
              <a:t>域上确定输出的常量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475" baseline="-16835" dirty="0">
                <a:latin typeface="Constantia"/>
                <a:cs typeface="Constantia"/>
              </a:rPr>
              <a:t>j</a:t>
            </a:r>
            <a:r>
              <a:rPr sz="2600" dirty="0">
                <a:latin typeface="宋体"/>
                <a:cs typeface="宋体"/>
              </a:rPr>
              <a:t>，那么，树可表示为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5696102"/>
            <a:ext cx="506412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Constantia"/>
                <a:cs typeface="Constantia"/>
              </a:rPr>
              <a:t>J</a:t>
            </a:r>
            <a:r>
              <a:rPr sz="2600" dirty="0">
                <a:latin typeface="宋体"/>
                <a:cs typeface="宋体"/>
              </a:rPr>
              <a:t>是回归树的复杂度即叶结点个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4792" y="2493264"/>
            <a:ext cx="5529072" cy="3596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1664" y="3044951"/>
            <a:ext cx="1225296" cy="2773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1864" y="4291584"/>
            <a:ext cx="2819400" cy="7193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3816" y="5123688"/>
            <a:ext cx="4117848" cy="4328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19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提升树算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657"/>
            <a:ext cx="23190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前向分步算</a:t>
            </a:r>
            <a:r>
              <a:rPr sz="2600" spc="-10" dirty="0">
                <a:latin typeface="宋体"/>
                <a:cs typeface="宋体"/>
              </a:rPr>
              <a:t>法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09862" y="1559613"/>
            <a:ext cx="32893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0"/>
              </a:lnSpc>
            </a:pP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872" y="2924962"/>
            <a:ext cx="7158355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在前向分步算法的第</a:t>
            </a:r>
            <a:r>
              <a:rPr sz="2600" spc="-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步，给定当前</a:t>
            </a:r>
            <a:r>
              <a:rPr sz="2600" spc="10" dirty="0">
                <a:latin typeface="Constantia"/>
                <a:cs typeface="Constantia"/>
              </a:rPr>
              <a:t>f</a:t>
            </a:r>
            <a:r>
              <a:rPr sz="2475" spc="15" baseline="-16835" dirty="0">
                <a:latin typeface="Constantia"/>
                <a:cs typeface="Constantia"/>
              </a:rPr>
              <a:t>m-1</a:t>
            </a:r>
            <a:r>
              <a:rPr sz="2475" spc="555" baseline="-16835" dirty="0">
                <a:latin typeface="Constantia"/>
                <a:cs typeface="Constantia"/>
              </a:rPr>
              <a:t> </a:t>
            </a:r>
            <a:r>
              <a:rPr sz="2600" dirty="0">
                <a:latin typeface="宋体"/>
                <a:cs typeface="宋体"/>
              </a:rPr>
              <a:t>需求</a:t>
            </a:r>
            <a:r>
              <a:rPr sz="2600" spc="-10" dirty="0">
                <a:latin typeface="宋体"/>
                <a:cs typeface="宋体"/>
              </a:rPr>
              <a:t>解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" y="4269003"/>
            <a:ext cx="3639820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得到第</a:t>
            </a:r>
            <a:r>
              <a:rPr sz="2600" spc="-5" dirty="0">
                <a:latin typeface="Constantia"/>
                <a:cs typeface="Constantia"/>
              </a:rPr>
              <a:t>m</a:t>
            </a:r>
            <a:r>
              <a:rPr sz="2600" dirty="0">
                <a:latin typeface="宋体"/>
                <a:cs typeface="宋体"/>
              </a:rPr>
              <a:t>棵树的参</a:t>
            </a:r>
            <a:r>
              <a:rPr sz="2600" spc="-10" dirty="0">
                <a:latin typeface="宋体"/>
                <a:cs typeface="宋体"/>
              </a:rPr>
              <a:t>数</a:t>
            </a:r>
            <a:endParaRPr sz="26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采用平方损失函数时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39" y="1414272"/>
            <a:ext cx="4968240" cy="15849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8048" y="3355847"/>
            <a:ext cx="5029200" cy="7193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75888" y="4300728"/>
            <a:ext cx="496824" cy="496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2776" y="4867655"/>
            <a:ext cx="2590800" cy="32918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2951" y="5385815"/>
            <a:ext cx="3749040" cy="128320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637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回归问题的提升树算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6344" y="1627632"/>
            <a:ext cx="6370320" cy="4328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5775959"/>
            <a:ext cx="3252216" cy="3596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3672" y="2154935"/>
            <a:ext cx="5574792" cy="21092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304" y="4334255"/>
            <a:ext cx="6080760" cy="12557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3152" y="5992367"/>
            <a:ext cx="2167128" cy="65227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29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例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63" y="1500022"/>
            <a:ext cx="8552815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5" dirty="0">
                <a:latin typeface="Constantia"/>
                <a:cs typeface="Constantia"/>
              </a:rPr>
              <a:t>X</a:t>
            </a:r>
            <a:r>
              <a:rPr sz="2600" dirty="0">
                <a:latin typeface="宋体"/>
                <a:cs typeface="宋体"/>
              </a:rPr>
              <a:t>的取值范围</a:t>
            </a:r>
            <a:r>
              <a:rPr sz="2600" spc="-5" dirty="0">
                <a:latin typeface="Constantia"/>
                <a:cs typeface="Constantia"/>
              </a:rPr>
              <a:t>[0.5,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10.5],y</a:t>
            </a:r>
            <a:r>
              <a:rPr sz="2600" dirty="0">
                <a:latin typeface="宋体"/>
                <a:cs typeface="宋体"/>
              </a:rPr>
              <a:t>的取值范围</a:t>
            </a:r>
            <a:r>
              <a:rPr sz="2600" spc="-5" dirty="0">
                <a:latin typeface="宋体"/>
                <a:cs typeface="宋体"/>
              </a:rPr>
              <a:t>：</a:t>
            </a:r>
            <a:r>
              <a:rPr sz="2600" spc="-5" dirty="0">
                <a:latin typeface="Constantia"/>
                <a:cs typeface="Constantia"/>
              </a:rPr>
              <a:t>[5.0,10.10],</a:t>
            </a:r>
            <a:r>
              <a:rPr sz="2600" dirty="0">
                <a:latin typeface="宋体"/>
                <a:cs typeface="宋体"/>
              </a:rPr>
              <a:t>用树桩</a:t>
            </a:r>
            <a:r>
              <a:rPr sz="2600" spc="-10" dirty="0">
                <a:latin typeface="宋体"/>
                <a:cs typeface="宋体"/>
              </a:rPr>
              <a:t>做 </a:t>
            </a:r>
            <a:r>
              <a:rPr sz="2600" dirty="0">
                <a:latin typeface="宋体"/>
                <a:cs typeface="宋体"/>
              </a:rPr>
              <a:t>基函数</a:t>
            </a:r>
            <a:r>
              <a:rPr sz="2600" spc="-10" dirty="0">
                <a:latin typeface="宋体"/>
                <a:cs typeface="宋体"/>
              </a:rPr>
              <a:t>；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63" y="3321202"/>
            <a:ext cx="8428990" cy="2320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求</a:t>
            </a:r>
            <a:r>
              <a:rPr sz="2600" spc="-5" dirty="0">
                <a:latin typeface="Constantia"/>
                <a:cs typeface="Constantia"/>
              </a:rPr>
              <a:t>f1(x)</a:t>
            </a:r>
            <a:r>
              <a:rPr sz="2600" dirty="0">
                <a:latin typeface="宋体"/>
                <a:cs typeface="宋体"/>
              </a:rPr>
              <a:t>回归树</a:t>
            </a:r>
            <a:r>
              <a:rPr sz="2600" spc="-5" dirty="0">
                <a:latin typeface="Constantia"/>
                <a:cs typeface="Constantia"/>
              </a:rPr>
              <a:t>T1(x)</a:t>
            </a:r>
            <a:r>
              <a:rPr sz="2600" spc="-5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28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求切分点</a:t>
            </a:r>
            <a:r>
              <a:rPr sz="2600" spc="-10" dirty="0">
                <a:latin typeface="Constantia"/>
                <a:cs typeface="Constantia"/>
              </a:rPr>
              <a:t>s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 marL="5080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容易求得在</a:t>
            </a:r>
            <a:r>
              <a:rPr sz="2600" spc="-5" dirty="0">
                <a:latin typeface="Constantia"/>
                <a:cs typeface="Constantia"/>
              </a:rPr>
              <a:t>R1,R2</a:t>
            </a:r>
            <a:r>
              <a:rPr sz="2600" dirty="0">
                <a:latin typeface="宋体"/>
                <a:cs typeface="宋体"/>
              </a:rPr>
              <a:t>内部使平方损失误差达到最小值的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475" baseline="-16835" dirty="0">
                <a:latin typeface="Constantia"/>
                <a:cs typeface="Constantia"/>
              </a:rPr>
              <a:t>1</a:t>
            </a:r>
            <a:r>
              <a:rPr sz="2600" dirty="0">
                <a:latin typeface="Constantia"/>
                <a:cs typeface="Constantia"/>
              </a:rPr>
              <a:t>,c</a:t>
            </a:r>
            <a:r>
              <a:rPr sz="2475" baseline="-16835" dirty="0">
                <a:latin typeface="Constantia"/>
                <a:cs typeface="Constantia"/>
              </a:rPr>
              <a:t>2</a:t>
            </a:r>
            <a:r>
              <a:rPr sz="2600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48" y="2350007"/>
            <a:ext cx="8065008" cy="5638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8048" y="3767328"/>
            <a:ext cx="4867656" cy="8138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4744" y="4858511"/>
            <a:ext cx="3410711" cy="2895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8920" y="5806440"/>
            <a:ext cx="3529583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841" y="487730"/>
            <a:ext cx="129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例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0263" y="1500657"/>
            <a:ext cx="198882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各切分点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263" y="5299862"/>
            <a:ext cx="1635760" cy="420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回归树</a:t>
            </a:r>
            <a:r>
              <a:rPr sz="2600" spc="-5" dirty="0">
                <a:latin typeface="Constantia"/>
                <a:cs typeface="Constantia"/>
              </a:rPr>
              <a:t>T1</a:t>
            </a:r>
            <a:endParaRPr sz="2600">
              <a:latin typeface="Constantia"/>
              <a:cs typeface="Constant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32" y="1941576"/>
            <a:ext cx="5129784" cy="3566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880" y="2502407"/>
            <a:ext cx="7559040" cy="19415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319" y="4559808"/>
            <a:ext cx="7705344" cy="6949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0360" y="5516879"/>
            <a:ext cx="2956560" cy="1225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7577455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zh-CN" altLang="en-US" sz="5000" dirty="0">
                <a:solidFill>
                  <a:srgbClr val="004646"/>
                </a:solidFill>
                <a:latin typeface="微软雅黑"/>
                <a:cs typeface="微软雅黑"/>
              </a:rPr>
              <a:t>二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、提升方法</a:t>
            </a:r>
            <a:r>
              <a:rPr sz="5000" spc="-5" dirty="0">
                <a:solidFill>
                  <a:srgbClr val="004646"/>
                </a:solidFill>
                <a:latin typeface="Calibri"/>
                <a:cs typeface="Calibri"/>
              </a:rPr>
              <a:t>AdaB</a:t>
            </a:r>
            <a:r>
              <a:rPr sz="5000" spc="-10" dirty="0">
                <a:solidFill>
                  <a:srgbClr val="004646"/>
                </a:solidFill>
                <a:latin typeface="Calibri"/>
                <a:cs typeface="Calibri"/>
              </a:rPr>
              <a:t>oo</a:t>
            </a:r>
            <a:r>
              <a:rPr sz="5000" spc="-65" dirty="0">
                <a:solidFill>
                  <a:srgbClr val="004646"/>
                </a:solidFill>
                <a:latin typeface="Calibri"/>
                <a:cs typeface="Calibri"/>
              </a:rPr>
              <a:t>s</a:t>
            </a:r>
            <a:r>
              <a:rPr sz="5000" spc="-5" dirty="0">
                <a:solidFill>
                  <a:srgbClr val="004646"/>
                </a:solidFill>
                <a:latin typeface="Calibri"/>
                <a:cs typeface="Calibri"/>
              </a:rPr>
              <a:t>t</a:t>
            </a: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419123"/>
            <a:ext cx="4300220" cy="3333028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725"/>
              </a:spcBef>
            </a:pPr>
            <a:r>
              <a:rPr sz="245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latin typeface="Constantia"/>
                <a:cs typeface="Constantia"/>
              </a:rPr>
              <a:t>AdaBoost</a:t>
            </a:r>
            <a:r>
              <a:rPr sz="2600" dirty="0">
                <a:latin typeface="宋体"/>
                <a:cs typeface="宋体"/>
              </a:rPr>
              <a:t>的起</a:t>
            </a:r>
            <a:r>
              <a:rPr sz="2600" spc="-10" dirty="0">
                <a:latin typeface="宋体"/>
                <a:cs typeface="宋体"/>
              </a:rPr>
              <a:t>源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5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怎样实现弱学习转为强学</a:t>
            </a:r>
            <a:r>
              <a:rPr sz="2600" spc="-10" dirty="0">
                <a:latin typeface="宋体"/>
                <a:cs typeface="宋体"/>
              </a:rPr>
              <a:t>习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50000"/>
              </a:lnSpc>
              <a:spcBef>
                <a:spcPts val="625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怎样组合弱分类</a:t>
            </a:r>
            <a:r>
              <a:rPr sz="2600" spc="-10" dirty="0">
                <a:latin typeface="宋体"/>
                <a:cs typeface="宋体"/>
              </a:rPr>
              <a:t>器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50000"/>
              </a:lnSpc>
              <a:spcBef>
                <a:spcPts val="615"/>
              </a:spcBef>
            </a:pPr>
            <a:r>
              <a:rPr sz="245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latin typeface="Constantia"/>
                <a:cs typeface="Constantia"/>
              </a:rPr>
              <a:t>AdaBoost</a:t>
            </a:r>
            <a:r>
              <a:rPr sz="2600" dirty="0">
                <a:latin typeface="宋体"/>
                <a:cs typeface="宋体"/>
              </a:rPr>
              <a:t>的提</a:t>
            </a:r>
            <a:r>
              <a:rPr sz="2600" spc="-10" dirty="0">
                <a:latin typeface="宋体"/>
                <a:cs typeface="宋体"/>
              </a:rPr>
              <a:t>出</a:t>
            </a:r>
            <a:endParaRPr sz="2600" dirty="0">
              <a:latin typeface="宋体"/>
              <a:cs typeface="宋体"/>
            </a:endParaRPr>
          </a:p>
          <a:p>
            <a:pPr marL="12700">
              <a:lnSpc>
                <a:spcPct val="150000"/>
              </a:lnSpc>
              <a:spcBef>
                <a:spcPts val="620"/>
              </a:spcBef>
            </a:pPr>
            <a:r>
              <a:rPr sz="245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spc="-5" dirty="0">
                <a:latin typeface="Constantia"/>
                <a:cs typeface="Constantia"/>
              </a:rPr>
              <a:t>AdaBoost</a:t>
            </a:r>
            <a:r>
              <a:rPr sz="2600" dirty="0">
                <a:latin typeface="宋体"/>
                <a:cs typeface="宋体"/>
              </a:rPr>
              <a:t>的基本概</a:t>
            </a:r>
            <a:r>
              <a:rPr sz="2600" spc="-10" dirty="0">
                <a:latin typeface="宋体"/>
                <a:cs typeface="宋体"/>
              </a:rPr>
              <a:t>念</a:t>
            </a:r>
            <a:endParaRPr sz="260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129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例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2924962"/>
            <a:ext cx="4175760" cy="1370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用</a:t>
            </a:r>
            <a:r>
              <a:rPr sz="2600" spc="-5" dirty="0">
                <a:latin typeface="Constantia"/>
                <a:cs typeface="Constantia"/>
              </a:rPr>
              <a:t>f1</a:t>
            </a:r>
            <a:r>
              <a:rPr sz="2600" dirty="0">
                <a:latin typeface="宋体"/>
                <a:cs typeface="宋体"/>
              </a:rPr>
              <a:t>拟合数据的平方误差</a:t>
            </a:r>
            <a:r>
              <a:rPr sz="2600" spc="-10" dirty="0">
                <a:latin typeface="宋体"/>
                <a:cs typeface="宋体"/>
              </a:rPr>
              <a:t>：</a:t>
            </a:r>
            <a:endParaRPr sz="2600">
              <a:latin typeface="宋体"/>
              <a:cs typeface="宋体"/>
            </a:endParaRPr>
          </a:p>
          <a:p>
            <a:pPr>
              <a:lnSpc>
                <a:spcPct val="100000"/>
              </a:lnSpc>
            </a:pPr>
            <a:endParaRPr sz="34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第二步：求</a:t>
            </a:r>
            <a:r>
              <a:rPr sz="2600" spc="-5" dirty="0">
                <a:latin typeface="Constantia"/>
                <a:cs typeface="Constantia"/>
              </a:rPr>
              <a:t>T2</a:t>
            </a:r>
            <a:r>
              <a:rPr sz="2600" spc="-5" dirty="0">
                <a:latin typeface="宋体"/>
                <a:cs typeface="宋体"/>
              </a:rPr>
              <a:t>，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1557527"/>
            <a:ext cx="1584960" cy="304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928" y="2060448"/>
            <a:ext cx="8939784" cy="6309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7272" y="3374135"/>
            <a:ext cx="4151376" cy="7010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46120" y="4221479"/>
            <a:ext cx="3005328" cy="7193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28800" y="5013959"/>
            <a:ext cx="5093208" cy="176479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841" y="487730"/>
            <a:ext cx="129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例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：</a:t>
            </a:r>
            <a:endParaRPr sz="50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632" y="908303"/>
            <a:ext cx="5084064" cy="2935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9136" y="4023359"/>
            <a:ext cx="7360919" cy="274015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2564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梯度提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升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272" y="1500022"/>
            <a:ext cx="8223250" cy="287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50" spc="10" dirty="0">
                <a:solidFill>
                  <a:srgbClr val="33BC55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宋体"/>
                <a:cs typeface="宋体"/>
              </a:rPr>
              <a:t>提升树利用加法模型与前向分步算法实现学习的优</a:t>
            </a:r>
            <a:r>
              <a:rPr sz="2600" spc="-10" dirty="0">
                <a:latin typeface="宋体"/>
                <a:cs typeface="宋体"/>
              </a:rPr>
              <a:t>化 </a:t>
            </a:r>
            <a:r>
              <a:rPr sz="2600" dirty="0">
                <a:latin typeface="宋体"/>
                <a:cs typeface="宋体"/>
              </a:rPr>
              <a:t>过程，当损失函数是平方损失和指数损失函数时，每</a:t>
            </a:r>
            <a:r>
              <a:rPr sz="2600" spc="-10" dirty="0">
                <a:latin typeface="宋体"/>
                <a:cs typeface="宋体"/>
              </a:rPr>
              <a:t>一 </a:t>
            </a:r>
            <a:r>
              <a:rPr sz="2600" dirty="0">
                <a:latin typeface="宋体"/>
                <a:cs typeface="宋体"/>
              </a:rPr>
              <a:t>步优化是很简单的，但对一般损失函数而言，往往每</a:t>
            </a:r>
            <a:r>
              <a:rPr sz="2600" spc="-10" dirty="0">
                <a:latin typeface="宋体"/>
                <a:cs typeface="宋体"/>
              </a:rPr>
              <a:t>一 </a:t>
            </a:r>
            <a:r>
              <a:rPr sz="2600" dirty="0">
                <a:latin typeface="宋体"/>
                <a:cs typeface="宋体"/>
              </a:rPr>
              <a:t>步优化并不那么容易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  <a:p>
            <a:pPr marL="287020" marR="205104" indent="-274320">
              <a:lnSpc>
                <a:spcPct val="100000"/>
              </a:lnSpc>
              <a:spcBef>
                <a:spcPts val="62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针对这一问题</a:t>
            </a:r>
            <a:r>
              <a:rPr sz="2600" spc="-15" dirty="0">
                <a:latin typeface="宋体"/>
                <a:cs typeface="宋体"/>
              </a:rPr>
              <a:t>，</a:t>
            </a:r>
            <a:r>
              <a:rPr sz="2600" spc="-15" dirty="0">
                <a:latin typeface="Constantia"/>
                <a:cs typeface="Constantia"/>
              </a:rPr>
              <a:t>Freidmao</a:t>
            </a:r>
            <a:r>
              <a:rPr sz="2600" dirty="0">
                <a:latin typeface="宋体"/>
                <a:cs typeface="宋体"/>
              </a:rPr>
              <a:t>提出了梯度提升</a:t>
            </a:r>
            <a:r>
              <a:rPr sz="2600" spc="-10" dirty="0">
                <a:latin typeface="Constantia"/>
                <a:cs typeface="Constantia"/>
              </a:rPr>
              <a:t>(gradient </a:t>
            </a:r>
            <a:r>
              <a:rPr sz="2600" spc="-5" dirty="0">
                <a:latin typeface="Constantia"/>
                <a:cs typeface="Constantia"/>
              </a:rPr>
              <a:t> boos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0" dirty="0">
                <a:latin typeface="Constantia"/>
                <a:cs typeface="Constantia"/>
              </a:rPr>
              <a:t>g</a:t>
            </a:r>
            <a:r>
              <a:rPr sz="2600" dirty="0">
                <a:latin typeface="Constantia"/>
                <a:cs typeface="Constantia"/>
              </a:rPr>
              <a:t>)</a:t>
            </a:r>
            <a:r>
              <a:rPr sz="2600" dirty="0">
                <a:latin typeface="宋体"/>
                <a:cs typeface="宋体"/>
              </a:rPr>
              <a:t>算法</a:t>
            </a:r>
            <a:r>
              <a:rPr sz="2600" spc="-5" dirty="0">
                <a:latin typeface="Constantia"/>
                <a:cs typeface="Constantia"/>
              </a:rPr>
              <a:t>.</a:t>
            </a:r>
            <a:r>
              <a:rPr sz="2600" dirty="0">
                <a:latin typeface="宋体"/>
                <a:cs typeface="宋体"/>
              </a:rPr>
              <a:t>这是利用最速下降法的近似方法，其</a:t>
            </a:r>
            <a:r>
              <a:rPr sz="2600" spc="-10" dirty="0">
                <a:latin typeface="宋体"/>
                <a:cs typeface="宋体"/>
              </a:rPr>
              <a:t>关 </a:t>
            </a:r>
            <a:r>
              <a:rPr sz="2600" dirty="0">
                <a:latin typeface="宋体"/>
                <a:cs typeface="宋体"/>
              </a:rPr>
              <a:t>键是利用损失函数的负梯度在当前模型的</a:t>
            </a:r>
            <a:r>
              <a:rPr sz="2600" spc="-10" dirty="0">
                <a:latin typeface="宋体"/>
                <a:cs typeface="宋体"/>
              </a:rPr>
              <a:t>值</a:t>
            </a:r>
            <a:endParaRPr sz="2600">
              <a:latin typeface="宋体"/>
              <a:cs typeface="宋体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" y="5381777"/>
            <a:ext cx="8262620" cy="816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</a:pPr>
            <a:r>
              <a:rPr sz="2450" spc="2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600" dirty="0">
                <a:latin typeface="宋体"/>
                <a:cs typeface="宋体"/>
              </a:rPr>
              <a:t>作为回归问题提升树算法中的残差的近似值，拟合一</a:t>
            </a:r>
            <a:r>
              <a:rPr sz="2600" spc="-10" dirty="0">
                <a:latin typeface="宋体"/>
                <a:cs typeface="宋体"/>
              </a:rPr>
              <a:t>个 </a:t>
            </a:r>
            <a:r>
              <a:rPr sz="2600" dirty="0">
                <a:latin typeface="宋体"/>
                <a:cs typeface="宋体"/>
              </a:rPr>
              <a:t>回归树</a:t>
            </a:r>
            <a:r>
              <a:rPr sz="2600" spc="-10" dirty="0">
                <a:latin typeface="宋体"/>
                <a:cs typeface="宋体"/>
              </a:rPr>
              <a:t>。</a:t>
            </a:r>
            <a:endParaRPr sz="2600">
              <a:latin typeface="宋体"/>
              <a:cs typeface="宋体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6935" y="4364735"/>
            <a:ext cx="3166872" cy="103936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3834129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梯度提升算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法</a:t>
            </a:r>
            <a:endParaRPr sz="5000">
              <a:latin typeface="微软雅黑"/>
              <a:cs typeface="微软雅黑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848" y="1484375"/>
            <a:ext cx="7830311" cy="22524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751" y="3931920"/>
            <a:ext cx="8208263" cy="13319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848" y="5324855"/>
            <a:ext cx="6391656" cy="153314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A076E-D512-4B76-B4F9-498A203F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12</a:t>
            </a:r>
            <a:r>
              <a:rPr lang="zh-CN" altLang="en-US" dirty="0"/>
              <a:t>次作业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8B58C1-8ADF-41C4-83FF-CF9BCB13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重新完成上周的</a:t>
            </a:r>
            <a:r>
              <a:rPr lang="en-US" altLang="zh-CN" dirty="0"/>
              <a:t>ROC</a:t>
            </a:r>
            <a:r>
              <a:rPr lang="zh-CN" altLang="en-US" dirty="0"/>
              <a:t>作业，要求线、</a:t>
            </a:r>
            <a:r>
              <a:rPr lang="en-US" altLang="zh-CN" dirty="0"/>
              <a:t>AUC</a:t>
            </a:r>
            <a:r>
              <a:rPr lang="zh-CN" altLang="en-US" dirty="0"/>
              <a:t>都对。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决策树调包、可视化、与业务理解：调用</a:t>
            </a:r>
            <a:r>
              <a:rPr lang="en-US" altLang="zh-CN" dirty="0" err="1"/>
              <a:t>sklearn</a:t>
            </a:r>
            <a:r>
              <a:rPr lang="zh-CN" altLang="en-US" dirty="0"/>
              <a:t>的决策树包进行训练，将生成的决策树用常用的决策树工具进行可视化（比如</a:t>
            </a:r>
            <a:r>
              <a:rPr lang="en-US" altLang="zh-CN" dirty="0" err="1"/>
              <a:t>graphviz</a:t>
            </a:r>
            <a:r>
              <a:rPr lang="zh-CN" altLang="en-US" dirty="0"/>
              <a:t>），找两个数据样本，沿着图人工决策并与软件预测的结果相对比。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描述</a:t>
            </a:r>
            <a:r>
              <a:rPr lang="en-US" altLang="zh-CN" dirty="0"/>
              <a:t>bagging</a:t>
            </a:r>
            <a:r>
              <a:rPr lang="zh-CN" altLang="en-US" dirty="0"/>
              <a:t>与随机森林算法，对比二者的区别。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李航</a:t>
            </a:r>
            <a:r>
              <a:rPr lang="en-US" altLang="zh-CN" dirty="0"/>
              <a:t>《</a:t>
            </a:r>
            <a:r>
              <a:rPr lang="zh-CN" altLang="en-US" dirty="0"/>
              <a:t>统</a:t>
            </a:r>
            <a:r>
              <a:rPr lang="en-US" altLang="zh-CN" dirty="0"/>
              <a:t>》</a:t>
            </a:r>
            <a:r>
              <a:rPr lang="zh-CN" altLang="en-US" dirty="0"/>
              <a:t>二版算法 </a:t>
            </a:r>
            <a:r>
              <a:rPr lang="en-US" altLang="zh-CN" dirty="0"/>
              <a:t>5.2, 5.3, 5.6 </a:t>
            </a:r>
            <a:r>
              <a:rPr lang="zh-CN" altLang="en-US" dirty="0"/>
              <a:t>（即</a:t>
            </a:r>
            <a:r>
              <a:rPr lang="en-US" altLang="zh-CN" dirty="0"/>
              <a:t>ID3</a:t>
            </a:r>
            <a:r>
              <a:rPr lang="zh-CN" altLang="en-US" dirty="0"/>
              <a:t>、</a:t>
            </a:r>
            <a:r>
              <a:rPr lang="en-US" altLang="zh-CN" dirty="0"/>
              <a:t>C4.5</a:t>
            </a:r>
            <a:r>
              <a:rPr lang="zh-CN" altLang="en-US" dirty="0"/>
              <a:t>、</a:t>
            </a:r>
            <a:r>
              <a:rPr lang="en-US" altLang="zh-CN"/>
              <a:t>Cart</a:t>
            </a:r>
            <a:r>
              <a:rPr lang="zh-CN" altLang="en-US"/>
              <a:t>）</a:t>
            </a:r>
            <a:r>
              <a:rPr lang="zh-CN" altLang="en-US" dirty="0"/>
              <a:t>三个都看明白，找一个默写出来。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本周作业可以于下周三</a:t>
            </a:r>
            <a:r>
              <a:rPr lang="en-US" altLang="zh-CN" dirty="0"/>
              <a:t>23</a:t>
            </a:r>
            <a:r>
              <a:rPr lang="zh-CN" altLang="en-US" dirty="0"/>
              <a:t>：</a:t>
            </a:r>
            <a:r>
              <a:rPr lang="en-US" altLang="zh-CN" dirty="0"/>
              <a:t>00</a:t>
            </a:r>
            <a:r>
              <a:rPr lang="zh-CN" altLang="en-US" dirty="0"/>
              <a:t>前提交。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096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2581" y="3287521"/>
            <a:ext cx="1718310" cy="694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50" spc="3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pc="-5" dirty="0"/>
              <a:t>EN</a:t>
            </a:r>
            <a:r>
              <a:rPr spc="-10" dirty="0"/>
              <a:t>D</a:t>
            </a:r>
            <a:endParaRPr sz="415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提升方法的基本思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路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245" y="1463827"/>
            <a:ext cx="8769350" cy="38544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30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spc="-5" dirty="0">
                <a:latin typeface="Comic Sans MS"/>
                <a:cs typeface="Comic Sans MS"/>
              </a:rPr>
              <a:t>1984</a:t>
            </a:r>
            <a:r>
              <a:rPr sz="2400" spc="-5" dirty="0">
                <a:latin typeface="宋体"/>
                <a:cs typeface="宋体"/>
              </a:rPr>
              <a:t>，</a:t>
            </a:r>
            <a:r>
              <a:rPr sz="2400" spc="-5" dirty="0">
                <a:latin typeface="Comic Sans MS"/>
                <a:cs typeface="Comic Sans MS"/>
              </a:rPr>
              <a:t>Kearns</a:t>
            </a:r>
            <a:r>
              <a:rPr sz="2400" dirty="0">
                <a:latin typeface="宋体"/>
                <a:cs typeface="宋体"/>
              </a:rPr>
              <a:t>和</a:t>
            </a:r>
            <a:r>
              <a:rPr sz="2400" spc="-5" dirty="0">
                <a:latin typeface="Comic Sans MS"/>
                <a:cs typeface="Comic Sans MS"/>
              </a:rPr>
              <a:t>Valiant</a:t>
            </a:r>
            <a:r>
              <a:rPr sz="2400" spc="-5" dirty="0">
                <a:latin typeface="宋体"/>
                <a:cs typeface="宋体"/>
              </a:rPr>
              <a:t>：</a:t>
            </a:r>
            <a:endParaRPr sz="24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30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dirty="0">
                <a:solidFill>
                  <a:srgbClr val="006FC0"/>
                </a:solidFill>
                <a:latin typeface="宋体"/>
                <a:cs typeface="宋体"/>
              </a:rPr>
              <a:t>强可学习</a:t>
            </a: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(strongly</a:t>
            </a:r>
            <a:r>
              <a:rPr sz="24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learnable)</a:t>
            </a:r>
            <a:r>
              <a:rPr sz="2400" dirty="0">
                <a:solidFill>
                  <a:srgbClr val="001F5F"/>
                </a:solidFill>
                <a:latin typeface="宋体"/>
                <a:cs typeface="宋体"/>
              </a:rPr>
              <a:t>和</a:t>
            </a:r>
            <a:r>
              <a:rPr sz="2400" dirty="0">
                <a:solidFill>
                  <a:srgbClr val="006FC0"/>
                </a:solidFill>
                <a:latin typeface="宋体"/>
                <a:cs typeface="宋体"/>
              </a:rPr>
              <a:t>弱可学习</a:t>
            </a: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(weakly</a:t>
            </a:r>
            <a:r>
              <a:rPr sz="24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learnable)</a:t>
            </a:r>
            <a:endParaRPr sz="2400" dirty="0">
              <a:latin typeface="Arial"/>
              <a:cs typeface="Arial"/>
            </a:endParaRPr>
          </a:p>
          <a:p>
            <a:pPr marL="652780" marR="5080" indent="-247015">
              <a:lnSpc>
                <a:spcPct val="99700"/>
              </a:lnSpc>
              <a:spcBef>
                <a:spcPts val="540"/>
              </a:spcBef>
            </a:pPr>
            <a:r>
              <a:rPr sz="1900" spc="45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200" dirty="0">
                <a:solidFill>
                  <a:srgbClr val="001F5F"/>
                </a:solidFill>
                <a:latin typeface="宋体"/>
                <a:cs typeface="宋体"/>
              </a:rPr>
              <a:t>在概率近似正确（</a:t>
            </a:r>
            <a:r>
              <a:rPr sz="2200" dirty="0">
                <a:solidFill>
                  <a:srgbClr val="001F5F"/>
                </a:solidFill>
                <a:latin typeface="Arial"/>
                <a:cs typeface="Arial"/>
              </a:rPr>
              <a:t>probably</a:t>
            </a:r>
            <a:r>
              <a:rPr sz="22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Arial"/>
                <a:cs typeface="Arial"/>
              </a:rPr>
              <a:t>approximately</a:t>
            </a:r>
            <a:r>
              <a:rPr sz="22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1F5F"/>
                </a:solidFill>
                <a:latin typeface="Arial"/>
                <a:cs typeface="Arial"/>
              </a:rPr>
              <a:t>correct, </a:t>
            </a:r>
            <a:r>
              <a:rPr sz="2200" spc="-45" dirty="0">
                <a:solidFill>
                  <a:srgbClr val="001F5F"/>
                </a:solidFill>
                <a:latin typeface="Arial"/>
                <a:cs typeface="Arial"/>
              </a:rPr>
              <a:t>PAC)</a:t>
            </a:r>
            <a:r>
              <a:rPr sz="2200" dirty="0">
                <a:solidFill>
                  <a:srgbClr val="001F5F"/>
                </a:solidFill>
                <a:latin typeface="宋体"/>
                <a:cs typeface="宋体"/>
              </a:rPr>
              <a:t>学习的</a:t>
            </a:r>
            <a:r>
              <a:rPr sz="2200" spc="10" dirty="0">
                <a:solidFill>
                  <a:srgbClr val="001F5F"/>
                </a:solidFill>
                <a:latin typeface="宋体"/>
                <a:cs typeface="宋体"/>
              </a:rPr>
              <a:t>框 </a:t>
            </a:r>
            <a:r>
              <a:rPr sz="2200" dirty="0">
                <a:solidFill>
                  <a:srgbClr val="001F5F"/>
                </a:solidFill>
                <a:latin typeface="宋体"/>
                <a:cs typeface="宋体"/>
              </a:rPr>
              <a:t>架中，一个概念（类），如果存在一个多项式的学习算法能够学</a:t>
            </a:r>
            <a:r>
              <a:rPr sz="2200" spc="5" dirty="0">
                <a:solidFill>
                  <a:srgbClr val="001F5F"/>
                </a:solidFill>
                <a:latin typeface="宋体"/>
                <a:cs typeface="宋体"/>
              </a:rPr>
              <a:t>习 </a:t>
            </a:r>
            <a:r>
              <a:rPr sz="2200" dirty="0">
                <a:solidFill>
                  <a:srgbClr val="001F5F"/>
                </a:solidFill>
                <a:latin typeface="宋体"/>
                <a:cs typeface="宋体"/>
              </a:rPr>
              <a:t>它，并且正确率很高，称这个概念是强可学习的</a:t>
            </a:r>
            <a:r>
              <a:rPr sz="2200" spc="10" dirty="0">
                <a:solidFill>
                  <a:srgbClr val="001F5F"/>
                </a:solidFill>
                <a:latin typeface="宋体"/>
                <a:cs typeface="宋体"/>
              </a:rPr>
              <a:t>；</a:t>
            </a:r>
            <a:endParaRPr sz="2200" dirty="0">
              <a:latin typeface="宋体"/>
              <a:cs typeface="宋体"/>
            </a:endParaRPr>
          </a:p>
          <a:p>
            <a:pPr marL="652780" marR="5080" indent="-247015">
              <a:lnSpc>
                <a:spcPct val="100000"/>
              </a:lnSpc>
              <a:spcBef>
                <a:spcPts val="525"/>
              </a:spcBef>
            </a:pPr>
            <a:r>
              <a:rPr sz="1900" spc="45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200" dirty="0">
                <a:solidFill>
                  <a:srgbClr val="001F5F"/>
                </a:solidFill>
                <a:latin typeface="宋体"/>
                <a:cs typeface="宋体"/>
              </a:rPr>
              <a:t>一个概念（类），如果存在一个多项式的学习算法能够学习它，</a:t>
            </a:r>
            <a:r>
              <a:rPr sz="2200" spc="5" dirty="0">
                <a:solidFill>
                  <a:srgbClr val="001F5F"/>
                </a:solidFill>
                <a:latin typeface="宋体"/>
                <a:cs typeface="宋体"/>
              </a:rPr>
              <a:t>学 </a:t>
            </a:r>
            <a:r>
              <a:rPr sz="2200" dirty="0">
                <a:solidFill>
                  <a:srgbClr val="001F5F"/>
                </a:solidFill>
                <a:latin typeface="宋体"/>
                <a:cs typeface="宋体"/>
              </a:rPr>
              <a:t>习的正确率仅比随机猜测略好，则称这个概念是弱可学习的</a:t>
            </a:r>
            <a:r>
              <a:rPr sz="2200" spc="10" dirty="0">
                <a:solidFill>
                  <a:srgbClr val="001F5F"/>
                </a:solidFill>
                <a:latin typeface="宋体"/>
                <a:cs typeface="宋体"/>
              </a:rPr>
              <a:t>。</a:t>
            </a:r>
            <a:endParaRPr sz="2200" dirty="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300" spc="-5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400" spc="-5" dirty="0">
                <a:latin typeface="Comic Sans MS"/>
                <a:cs typeface="Comic Sans MS"/>
              </a:rPr>
              <a:t>1989,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Schapire</a:t>
            </a:r>
            <a:r>
              <a:rPr sz="2400" spc="-5" dirty="0">
                <a:latin typeface="宋体"/>
                <a:cs typeface="宋体"/>
              </a:rPr>
              <a:t>，</a:t>
            </a:r>
            <a:r>
              <a:rPr sz="2400" dirty="0">
                <a:solidFill>
                  <a:srgbClr val="C00000"/>
                </a:solidFill>
                <a:latin typeface="宋体"/>
                <a:cs typeface="宋体"/>
              </a:rPr>
              <a:t>证明</a:t>
            </a:r>
            <a:r>
              <a:rPr sz="2400" dirty="0">
                <a:solidFill>
                  <a:srgbClr val="001F5F"/>
                </a:solidFill>
                <a:latin typeface="宋体"/>
                <a:cs typeface="宋体"/>
              </a:rPr>
              <a:t>：</a:t>
            </a:r>
            <a:endParaRPr sz="2400" dirty="0">
              <a:latin typeface="宋体"/>
              <a:cs typeface="宋体"/>
            </a:endParaRPr>
          </a:p>
          <a:p>
            <a:pPr marL="652780" marR="10795" indent="-247015">
              <a:lnSpc>
                <a:spcPts val="2630"/>
              </a:lnSpc>
              <a:spcBef>
                <a:spcPts val="495"/>
              </a:spcBef>
            </a:pPr>
            <a:r>
              <a:rPr sz="1900" spc="45" dirty="0">
                <a:solidFill>
                  <a:srgbClr val="50742E"/>
                </a:solidFill>
                <a:latin typeface="Wingdings"/>
                <a:cs typeface="Wingdings"/>
              </a:rPr>
              <a:t></a:t>
            </a:r>
            <a:r>
              <a:rPr sz="2200" dirty="0">
                <a:solidFill>
                  <a:srgbClr val="001F5F"/>
                </a:solidFill>
                <a:latin typeface="宋体"/>
                <a:cs typeface="宋体"/>
              </a:rPr>
              <a:t>在</a:t>
            </a:r>
            <a:r>
              <a:rPr sz="2200" spc="-170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2200" spc="-5" dirty="0">
                <a:solidFill>
                  <a:srgbClr val="001F5F"/>
                </a:solidFill>
                <a:latin typeface="Arial"/>
                <a:cs typeface="Arial"/>
              </a:rPr>
              <a:t>AC</a:t>
            </a:r>
            <a:r>
              <a:rPr sz="2200" dirty="0">
                <a:solidFill>
                  <a:srgbClr val="001F5F"/>
                </a:solidFill>
                <a:latin typeface="宋体"/>
                <a:cs typeface="宋体"/>
              </a:rPr>
              <a:t>学习的框架下，一个概念是强可学习的充分必要条件是这</a:t>
            </a:r>
            <a:r>
              <a:rPr sz="2200" spc="5" dirty="0">
                <a:solidFill>
                  <a:srgbClr val="001F5F"/>
                </a:solidFill>
                <a:latin typeface="宋体"/>
                <a:cs typeface="宋体"/>
              </a:rPr>
              <a:t>个 </a:t>
            </a:r>
            <a:r>
              <a:rPr sz="2200" dirty="0">
                <a:solidFill>
                  <a:srgbClr val="001F5F"/>
                </a:solidFill>
                <a:latin typeface="宋体"/>
                <a:cs typeface="宋体"/>
              </a:rPr>
              <a:t>概念是弱可学习</a:t>
            </a:r>
            <a:r>
              <a:rPr sz="2200" spc="10" dirty="0">
                <a:solidFill>
                  <a:srgbClr val="001F5F"/>
                </a:solidFill>
                <a:latin typeface="宋体"/>
                <a:cs typeface="宋体"/>
              </a:rPr>
              <a:t>。</a:t>
            </a:r>
            <a:endParaRPr sz="220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提升方法的基本思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路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54" y="1412646"/>
            <a:ext cx="8187690" cy="2672206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765"/>
              </a:spcBef>
            </a:pPr>
            <a:r>
              <a:rPr sz="2650" spc="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800" dirty="0">
                <a:solidFill>
                  <a:srgbClr val="001F5F"/>
                </a:solidFill>
                <a:latin typeface="宋体"/>
                <a:cs typeface="宋体"/>
              </a:rPr>
              <a:t>问题的提出</a:t>
            </a:r>
            <a:r>
              <a:rPr sz="2800" spc="10" dirty="0">
                <a:solidFill>
                  <a:srgbClr val="001F5F"/>
                </a:solidFill>
                <a:latin typeface="宋体"/>
                <a:cs typeface="宋体"/>
              </a:rPr>
              <a:t>：</a:t>
            </a:r>
            <a:endParaRPr sz="2800" dirty="0">
              <a:latin typeface="宋体"/>
              <a:cs typeface="宋体"/>
            </a:endParaRPr>
          </a:p>
          <a:p>
            <a:pPr marL="287020" marR="5080" indent="-274320" algn="just">
              <a:lnSpc>
                <a:spcPct val="150000"/>
              </a:lnSpc>
              <a:spcBef>
                <a:spcPts val="670"/>
              </a:spcBef>
            </a:pPr>
            <a:r>
              <a:rPr sz="2650" spc="10" dirty="0">
                <a:solidFill>
                  <a:srgbClr val="33BC55"/>
                </a:solidFill>
                <a:latin typeface="Wingdings"/>
                <a:cs typeface="Wingdings"/>
              </a:rPr>
              <a:t></a:t>
            </a:r>
            <a:r>
              <a:rPr sz="2800" dirty="0">
                <a:solidFill>
                  <a:srgbClr val="001F5F"/>
                </a:solidFill>
                <a:latin typeface="宋体"/>
                <a:cs typeface="宋体"/>
              </a:rPr>
              <a:t>只要找到一个比随机猜测略好的弱学习算法就可</a:t>
            </a:r>
            <a:r>
              <a:rPr sz="2800" spc="5" dirty="0">
                <a:solidFill>
                  <a:srgbClr val="001F5F"/>
                </a:solidFill>
                <a:latin typeface="宋体"/>
                <a:cs typeface="宋体"/>
              </a:rPr>
              <a:t>以 </a:t>
            </a:r>
            <a:r>
              <a:rPr sz="2800" dirty="0">
                <a:solidFill>
                  <a:srgbClr val="001F5F"/>
                </a:solidFill>
                <a:latin typeface="宋体"/>
                <a:cs typeface="宋体"/>
              </a:rPr>
              <a:t>直接将其提升为强学习算法，而不必直接去找很</a:t>
            </a:r>
            <a:r>
              <a:rPr sz="2800" spc="10" dirty="0">
                <a:solidFill>
                  <a:srgbClr val="001F5F"/>
                </a:solidFill>
                <a:latin typeface="宋体"/>
                <a:cs typeface="宋体"/>
              </a:rPr>
              <a:t>难 </a:t>
            </a:r>
            <a:r>
              <a:rPr sz="2800" dirty="0">
                <a:solidFill>
                  <a:srgbClr val="001F5F"/>
                </a:solidFill>
                <a:latin typeface="宋体"/>
                <a:cs typeface="宋体"/>
              </a:rPr>
              <a:t>获得的强学习算法</a:t>
            </a:r>
            <a:r>
              <a:rPr sz="2600" spc="-10" dirty="0">
                <a:solidFill>
                  <a:srgbClr val="001F5F"/>
                </a:solidFill>
                <a:latin typeface="宋体"/>
                <a:cs typeface="宋体"/>
              </a:rPr>
              <a:t>。</a:t>
            </a:r>
            <a:endParaRPr sz="260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提升方法的基本思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路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6275" y="1417319"/>
            <a:ext cx="7840980" cy="45040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>
                <a:latin typeface="宋体"/>
                <a:cs typeface="宋体"/>
              </a:rPr>
              <a:t>怎样实现弱学习转为强学习</a:t>
            </a:r>
            <a:r>
              <a:rPr sz="3200" spc="-10" dirty="0">
                <a:latin typeface="宋体"/>
                <a:cs typeface="宋体"/>
              </a:rPr>
              <a:t>？</a:t>
            </a:r>
            <a:endParaRPr sz="320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宋体"/>
              <a:cs typeface="宋体"/>
            </a:endParaRPr>
          </a:p>
          <a:p>
            <a:pPr marL="12700" marR="5080" indent="32384" algn="just">
              <a:lnSpc>
                <a:spcPct val="80000"/>
              </a:lnSpc>
              <a:spcBef>
                <a:spcPts val="5"/>
              </a:spcBef>
            </a:pPr>
            <a:r>
              <a:rPr sz="3200" dirty="0">
                <a:latin typeface="宋体"/>
                <a:cs typeface="宋体"/>
              </a:rPr>
              <a:t>例如：学习算法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dirty="0">
                <a:latin typeface="宋体"/>
                <a:cs typeface="宋体"/>
              </a:rPr>
              <a:t>在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dirty="0">
                <a:latin typeface="宋体"/>
                <a:cs typeface="宋体"/>
              </a:rPr>
              <a:t>情况下失效，学习算</a:t>
            </a:r>
            <a:r>
              <a:rPr sz="3200" spc="-10" dirty="0">
                <a:latin typeface="宋体"/>
                <a:cs typeface="宋体"/>
              </a:rPr>
              <a:t>法  </a:t>
            </a:r>
            <a:r>
              <a:rPr sz="3200" spc="-5" dirty="0">
                <a:latin typeface="Constantia"/>
                <a:cs typeface="Constantia"/>
              </a:rPr>
              <a:t>B</a:t>
            </a:r>
            <a:r>
              <a:rPr sz="3200" dirty="0">
                <a:latin typeface="宋体"/>
                <a:cs typeface="宋体"/>
              </a:rPr>
              <a:t>在</a:t>
            </a:r>
            <a:r>
              <a:rPr sz="3200" spc="-5" dirty="0">
                <a:latin typeface="Constantia"/>
                <a:cs typeface="Constantia"/>
              </a:rPr>
              <a:t>b</a:t>
            </a:r>
            <a:r>
              <a:rPr sz="3200" dirty="0">
                <a:latin typeface="宋体"/>
                <a:cs typeface="宋体"/>
              </a:rPr>
              <a:t>情况下失效，那么在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dirty="0">
                <a:latin typeface="宋体"/>
                <a:cs typeface="宋体"/>
              </a:rPr>
              <a:t>情况下可以用</a:t>
            </a:r>
            <a:r>
              <a:rPr sz="3200" spc="-5" dirty="0">
                <a:latin typeface="Constantia"/>
                <a:cs typeface="Constantia"/>
              </a:rPr>
              <a:t>B</a:t>
            </a:r>
            <a:r>
              <a:rPr sz="3200" spc="-10" dirty="0">
                <a:latin typeface="宋体"/>
                <a:cs typeface="宋体"/>
              </a:rPr>
              <a:t>算 </a:t>
            </a:r>
            <a:r>
              <a:rPr sz="3200" dirty="0">
                <a:latin typeface="宋体"/>
                <a:cs typeface="宋体"/>
              </a:rPr>
              <a:t>法，在</a:t>
            </a:r>
            <a:r>
              <a:rPr sz="3200" spc="-5" dirty="0">
                <a:latin typeface="Constantia"/>
                <a:cs typeface="Constantia"/>
              </a:rPr>
              <a:t>b</a:t>
            </a:r>
            <a:r>
              <a:rPr sz="3200" dirty="0">
                <a:latin typeface="宋体"/>
                <a:cs typeface="宋体"/>
              </a:rPr>
              <a:t>情况下可以用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dirty="0">
                <a:latin typeface="宋体"/>
                <a:cs typeface="宋体"/>
              </a:rPr>
              <a:t>算法解决。这说明</a:t>
            </a:r>
            <a:r>
              <a:rPr sz="3200" spc="-10" dirty="0">
                <a:latin typeface="宋体"/>
                <a:cs typeface="宋体"/>
              </a:rPr>
              <a:t>通 </a:t>
            </a:r>
            <a:r>
              <a:rPr sz="3200" dirty="0">
                <a:latin typeface="宋体"/>
                <a:cs typeface="宋体"/>
              </a:rPr>
              <a:t>过某种合适的方式把各种算法组合起来，</a:t>
            </a:r>
            <a:r>
              <a:rPr sz="3200" spc="-10" dirty="0">
                <a:latin typeface="宋体"/>
                <a:cs typeface="宋体"/>
              </a:rPr>
              <a:t>可 </a:t>
            </a:r>
            <a:r>
              <a:rPr sz="3200" dirty="0">
                <a:latin typeface="宋体"/>
                <a:cs typeface="宋体"/>
              </a:rPr>
              <a:t>以提高准确率</a:t>
            </a:r>
            <a:r>
              <a:rPr sz="3200" spc="-10" dirty="0">
                <a:latin typeface="宋体"/>
                <a:cs typeface="宋体"/>
              </a:rPr>
              <a:t>。</a:t>
            </a:r>
            <a:endParaRPr sz="3200">
              <a:latin typeface="宋体"/>
              <a:cs typeface="宋体"/>
            </a:endParaRPr>
          </a:p>
          <a:p>
            <a:pPr marL="44450">
              <a:lnSpc>
                <a:spcPts val="3825"/>
              </a:lnSpc>
            </a:pPr>
            <a:r>
              <a:rPr sz="3200" dirty="0">
                <a:latin typeface="宋体"/>
                <a:cs typeface="宋体"/>
              </a:rPr>
              <a:t>为实现弱学习互补，面临两个问题</a:t>
            </a:r>
            <a:r>
              <a:rPr sz="3200" spc="-10" dirty="0">
                <a:latin typeface="宋体"/>
                <a:cs typeface="宋体"/>
              </a:rPr>
              <a:t>：</a:t>
            </a:r>
            <a:endParaRPr sz="3200">
              <a:latin typeface="宋体"/>
              <a:cs typeface="宋体"/>
            </a:endParaRPr>
          </a:p>
          <a:p>
            <a:pPr marL="984885" indent="-940435">
              <a:lnSpc>
                <a:spcPts val="3835"/>
              </a:lnSpc>
              <a:buSzPct val="96875"/>
              <a:buAutoNum type="arabicPlain"/>
              <a:tabLst>
                <a:tab pos="984885" algn="l"/>
              </a:tabLst>
            </a:pPr>
            <a:r>
              <a:rPr sz="3200" dirty="0">
                <a:solidFill>
                  <a:srgbClr val="258768"/>
                </a:solidFill>
                <a:latin typeface="宋体"/>
                <a:cs typeface="宋体"/>
              </a:rPr>
              <a:t>怎样获得不同的弱分类器</a:t>
            </a:r>
            <a:r>
              <a:rPr sz="3200" spc="-10" dirty="0">
                <a:solidFill>
                  <a:srgbClr val="258768"/>
                </a:solidFill>
                <a:latin typeface="宋体"/>
                <a:cs typeface="宋体"/>
              </a:rPr>
              <a:t>？</a:t>
            </a:r>
            <a:endParaRPr sz="3200">
              <a:latin typeface="宋体"/>
              <a:cs typeface="宋体"/>
            </a:endParaRPr>
          </a:p>
          <a:p>
            <a:pPr marL="1054735" indent="-1010285">
              <a:lnSpc>
                <a:spcPts val="3835"/>
              </a:lnSpc>
              <a:buSzPct val="96875"/>
              <a:buAutoNum type="arabicPlain"/>
              <a:tabLst>
                <a:tab pos="1054735" algn="l"/>
              </a:tabLst>
            </a:pPr>
            <a:r>
              <a:rPr sz="3200" dirty="0">
                <a:solidFill>
                  <a:srgbClr val="258768"/>
                </a:solidFill>
                <a:latin typeface="宋体"/>
                <a:cs typeface="宋体"/>
              </a:rPr>
              <a:t>怎样组合弱分类器</a:t>
            </a:r>
            <a:r>
              <a:rPr sz="3200" spc="-10" dirty="0">
                <a:solidFill>
                  <a:srgbClr val="258768"/>
                </a:solidFill>
                <a:latin typeface="宋体"/>
                <a:cs typeface="宋体"/>
              </a:rPr>
              <a:t>？</a:t>
            </a:r>
            <a:endParaRPr sz="32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41" y="487730"/>
            <a:ext cx="5739130" cy="786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dirty="0">
                <a:solidFill>
                  <a:srgbClr val="004646"/>
                </a:solidFill>
                <a:latin typeface="微软雅黑"/>
                <a:cs typeface="微软雅黑"/>
              </a:rPr>
              <a:t>提升方法的基本思</a:t>
            </a:r>
            <a:r>
              <a:rPr sz="5000" spc="-10" dirty="0">
                <a:solidFill>
                  <a:srgbClr val="004646"/>
                </a:solidFill>
                <a:latin typeface="微软雅黑"/>
                <a:cs typeface="微软雅黑"/>
              </a:rPr>
              <a:t>路</a:t>
            </a:r>
            <a:endParaRPr sz="5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295" y="1576070"/>
            <a:ext cx="7472045" cy="402911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6710" indent="-334645">
              <a:lnSpc>
                <a:spcPct val="100000"/>
              </a:lnSpc>
              <a:spcBef>
                <a:spcPts val="110"/>
              </a:spcBef>
              <a:buClr>
                <a:srgbClr val="0066FF"/>
              </a:buClr>
              <a:buSzPct val="91071"/>
              <a:buFont typeface="Wingdings"/>
              <a:buChar char=""/>
              <a:tabLst>
                <a:tab pos="347345" algn="l"/>
              </a:tabLst>
            </a:pPr>
            <a:r>
              <a:rPr sz="2800" dirty="0">
                <a:latin typeface="宋体"/>
                <a:cs typeface="宋体"/>
              </a:rPr>
              <a:t>怎样获得不同的弱分类器</a:t>
            </a:r>
            <a:r>
              <a:rPr sz="2800" spc="10" dirty="0">
                <a:latin typeface="宋体"/>
                <a:cs typeface="宋体"/>
              </a:rPr>
              <a:t>？</a:t>
            </a:r>
            <a:endParaRPr sz="2800" dirty="0">
              <a:latin typeface="宋体"/>
              <a:cs typeface="宋体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6FF"/>
              </a:buClr>
              <a:buFont typeface="Wingdings"/>
              <a:buChar char=""/>
            </a:pPr>
            <a:endParaRPr sz="3100" dirty="0">
              <a:latin typeface="宋体"/>
              <a:cs typeface="宋体"/>
            </a:endParaRPr>
          </a:p>
          <a:p>
            <a:pPr marL="346710" indent="-334645">
              <a:lnSpc>
                <a:spcPct val="100000"/>
              </a:lnSpc>
              <a:buClr>
                <a:srgbClr val="0066FF"/>
              </a:buClr>
              <a:buSzPct val="91071"/>
              <a:buFont typeface="Wingdings"/>
              <a:buChar char=""/>
              <a:tabLst>
                <a:tab pos="347345" algn="l"/>
              </a:tabLst>
            </a:pPr>
            <a:r>
              <a:rPr sz="2800" dirty="0">
                <a:latin typeface="宋体"/>
                <a:cs typeface="宋体"/>
              </a:rPr>
              <a:t>使用</a:t>
            </a:r>
            <a:r>
              <a:rPr sz="2800" dirty="0">
                <a:solidFill>
                  <a:srgbClr val="C00000"/>
                </a:solidFill>
                <a:latin typeface="宋体"/>
                <a:cs typeface="宋体"/>
              </a:rPr>
              <a:t>不同的弱学习算法</a:t>
            </a:r>
            <a:r>
              <a:rPr sz="2800" dirty="0">
                <a:latin typeface="宋体"/>
                <a:cs typeface="宋体"/>
              </a:rPr>
              <a:t>得到不同基本学习</a:t>
            </a:r>
            <a:r>
              <a:rPr sz="2800" spc="10" dirty="0">
                <a:latin typeface="宋体"/>
                <a:cs typeface="宋体"/>
              </a:rPr>
              <a:t>器</a:t>
            </a:r>
            <a:endParaRPr sz="2800" dirty="0">
              <a:latin typeface="宋体"/>
              <a:cs typeface="宋体"/>
            </a:endParaRPr>
          </a:p>
          <a:p>
            <a:pPr marL="737235" lvl="1" indent="-331470">
              <a:lnSpc>
                <a:spcPct val="100000"/>
              </a:lnSpc>
              <a:spcBef>
                <a:spcPts val="300"/>
              </a:spcBef>
              <a:buClr>
                <a:srgbClr val="0066FF"/>
              </a:buClr>
              <a:buSzPct val="85416"/>
              <a:buFont typeface="Wingdings"/>
              <a:buChar char=""/>
              <a:tabLst>
                <a:tab pos="737235" algn="l"/>
              </a:tabLst>
            </a:pPr>
            <a:r>
              <a:rPr sz="2400" dirty="0">
                <a:latin typeface="宋体"/>
                <a:cs typeface="宋体"/>
              </a:rPr>
              <a:t>参数估计、非参数估计…</a:t>
            </a:r>
          </a:p>
          <a:p>
            <a:pPr marL="346710" indent="-334645">
              <a:lnSpc>
                <a:spcPct val="100000"/>
              </a:lnSpc>
              <a:spcBef>
                <a:spcPts val="315"/>
              </a:spcBef>
              <a:buClr>
                <a:srgbClr val="0066FF"/>
              </a:buClr>
              <a:buSzPct val="91071"/>
              <a:buFont typeface="Wingdings"/>
              <a:buChar char=""/>
              <a:tabLst>
                <a:tab pos="347345" algn="l"/>
              </a:tabLst>
            </a:pPr>
            <a:r>
              <a:rPr sz="2800" dirty="0">
                <a:latin typeface="宋体"/>
                <a:cs typeface="宋体"/>
              </a:rPr>
              <a:t>使用相同的弱学习算法，但用</a:t>
            </a:r>
            <a:r>
              <a:rPr sz="2800" dirty="0">
                <a:solidFill>
                  <a:srgbClr val="C00000"/>
                </a:solidFill>
                <a:latin typeface="宋体"/>
                <a:cs typeface="宋体"/>
              </a:rPr>
              <a:t>不同的参</a:t>
            </a:r>
            <a:r>
              <a:rPr sz="2800" spc="10" dirty="0">
                <a:solidFill>
                  <a:srgbClr val="C00000"/>
                </a:solidFill>
                <a:latin typeface="宋体"/>
                <a:cs typeface="宋体"/>
              </a:rPr>
              <a:t>数</a:t>
            </a:r>
            <a:endParaRPr sz="2800" dirty="0">
              <a:latin typeface="宋体"/>
              <a:cs typeface="宋体"/>
            </a:endParaRPr>
          </a:p>
          <a:p>
            <a:pPr marL="661670" lvl="1" indent="-256540">
              <a:lnSpc>
                <a:spcPct val="100000"/>
              </a:lnSpc>
              <a:spcBef>
                <a:spcPts val="300"/>
              </a:spcBef>
              <a:buClr>
                <a:srgbClr val="0066FF"/>
              </a:buClr>
              <a:buSzPct val="85416"/>
              <a:buFont typeface="Wingdings"/>
              <a:buChar char=""/>
              <a:tabLst>
                <a:tab pos="662305" algn="l"/>
              </a:tabLst>
            </a:pPr>
            <a:r>
              <a:rPr sz="2400" spc="-15" dirty="0">
                <a:latin typeface="Constantia"/>
                <a:cs typeface="Constantia"/>
              </a:rPr>
              <a:t>K-Mean</a:t>
            </a:r>
            <a:r>
              <a:rPr sz="2400" dirty="0">
                <a:latin typeface="宋体"/>
                <a:cs typeface="宋体"/>
              </a:rPr>
              <a:t>不同的</a:t>
            </a:r>
            <a:r>
              <a:rPr sz="2400" spc="-5" dirty="0">
                <a:latin typeface="Constantia"/>
                <a:cs typeface="Constantia"/>
              </a:rPr>
              <a:t>K</a:t>
            </a:r>
            <a:r>
              <a:rPr sz="2400" spc="-5" dirty="0">
                <a:latin typeface="宋体"/>
                <a:cs typeface="宋体"/>
              </a:rPr>
              <a:t>，</a:t>
            </a:r>
            <a:r>
              <a:rPr sz="2400" dirty="0">
                <a:latin typeface="宋体"/>
                <a:cs typeface="宋体"/>
              </a:rPr>
              <a:t>神经网络不同的隐含层…</a:t>
            </a:r>
          </a:p>
          <a:p>
            <a:pPr marL="281305" marR="4272915" indent="-268605">
              <a:lnSpc>
                <a:spcPct val="109800"/>
              </a:lnSpc>
              <a:buClr>
                <a:srgbClr val="0066FF"/>
              </a:buClr>
              <a:buSzPct val="91071"/>
              <a:buFont typeface="Wingdings"/>
              <a:buChar char=""/>
              <a:tabLst>
                <a:tab pos="347345" algn="l"/>
              </a:tabLst>
            </a:pPr>
            <a:r>
              <a:rPr sz="2800" dirty="0" err="1">
                <a:latin typeface="宋体"/>
                <a:cs typeface="宋体"/>
              </a:rPr>
              <a:t>使用</a:t>
            </a:r>
            <a:r>
              <a:rPr sz="2800" dirty="0" err="1">
                <a:solidFill>
                  <a:srgbClr val="C00000"/>
                </a:solidFill>
                <a:latin typeface="宋体"/>
                <a:cs typeface="宋体"/>
              </a:rPr>
              <a:t>不同的训练</a:t>
            </a:r>
            <a:r>
              <a:rPr sz="2800" spc="5" dirty="0" err="1">
                <a:solidFill>
                  <a:srgbClr val="C00000"/>
                </a:solidFill>
                <a:latin typeface="宋体"/>
                <a:cs typeface="宋体"/>
              </a:rPr>
              <a:t>集</a:t>
            </a:r>
            <a:r>
              <a:rPr sz="2800" spc="5" dirty="0">
                <a:solidFill>
                  <a:srgbClr val="C00000"/>
                </a:solidFill>
                <a:latin typeface="宋体"/>
                <a:cs typeface="宋体"/>
              </a:rPr>
              <a:t> </a:t>
            </a:r>
            <a:r>
              <a:rPr sz="2800" dirty="0">
                <a:solidFill>
                  <a:srgbClr val="258768"/>
                </a:solidFill>
                <a:latin typeface="宋体"/>
                <a:cs typeface="宋体"/>
              </a:rPr>
              <a:t>装袋</a:t>
            </a:r>
            <a:r>
              <a:rPr sz="2800" spc="-5" dirty="0">
                <a:solidFill>
                  <a:srgbClr val="258768"/>
                </a:solidFill>
                <a:latin typeface="宋体"/>
                <a:cs typeface="宋体"/>
              </a:rPr>
              <a:t>（</a:t>
            </a:r>
            <a:r>
              <a:rPr sz="2800" spc="-5" dirty="0">
                <a:solidFill>
                  <a:srgbClr val="258768"/>
                </a:solidFill>
                <a:latin typeface="Constantia"/>
                <a:cs typeface="Constantia"/>
              </a:rPr>
              <a:t>bagging</a:t>
            </a:r>
            <a:r>
              <a:rPr sz="2800" spc="-5" dirty="0">
                <a:solidFill>
                  <a:srgbClr val="258768"/>
                </a:solidFill>
                <a:latin typeface="宋体"/>
                <a:cs typeface="宋体"/>
              </a:rPr>
              <a:t>） </a:t>
            </a:r>
            <a:r>
              <a:rPr sz="2800" dirty="0">
                <a:solidFill>
                  <a:srgbClr val="258768"/>
                </a:solidFill>
                <a:latin typeface="宋体"/>
                <a:cs typeface="宋体"/>
              </a:rPr>
              <a:t> 提升</a:t>
            </a:r>
            <a:r>
              <a:rPr sz="2800" spc="-5" dirty="0">
                <a:solidFill>
                  <a:srgbClr val="258768"/>
                </a:solidFill>
                <a:latin typeface="宋体"/>
                <a:cs typeface="宋体"/>
              </a:rPr>
              <a:t>（</a:t>
            </a:r>
            <a:r>
              <a:rPr sz="2800" spc="-5" dirty="0">
                <a:solidFill>
                  <a:srgbClr val="258768"/>
                </a:solidFill>
                <a:latin typeface="Constantia"/>
                <a:cs typeface="Constantia"/>
              </a:rPr>
              <a:t>boosting</a:t>
            </a:r>
            <a:r>
              <a:rPr sz="2800" spc="-5" dirty="0">
                <a:solidFill>
                  <a:srgbClr val="258768"/>
                </a:solidFill>
                <a:latin typeface="宋体"/>
                <a:cs typeface="宋体"/>
              </a:rPr>
              <a:t>）</a:t>
            </a:r>
            <a:endParaRPr sz="2800" dirty="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1627</Words>
  <Application>Microsoft Office PowerPoint</Application>
  <PresentationFormat>全屏显示(4:3)</PresentationFormat>
  <Paragraphs>298</Paragraphs>
  <Slides>55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70" baseType="lpstr">
      <vt:lpstr>等线</vt:lpstr>
      <vt:lpstr>黑体</vt:lpstr>
      <vt:lpstr>宋体</vt:lpstr>
      <vt:lpstr>微软雅黑</vt:lpstr>
      <vt:lpstr>幼圆</vt:lpstr>
      <vt:lpstr>Arial</vt:lpstr>
      <vt:lpstr>Calibri</vt:lpstr>
      <vt:lpstr>Comic Sans MS</vt:lpstr>
      <vt:lpstr>Constantia</vt:lpstr>
      <vt:lpstr>Symbol</vt:lpstr>
      <vt:lpstr>Times New Roman</vt:lpstr>
      <vt:lpstr>Verdana</vt:lpstr>
      <vt:lpstr>Wingdings</vt:lpstr>
      <vt:lpstr>Office Theme</vt:lpstr>
      <vt:lpstr>机器学习v2.1rgb</vt:lpstr>
      <vt:lpstr>集成学习</vt:lpstr>
      <vt:lpstr>个体与集成</vt:lpstr>
      <vt:lpstr>一、Bagging与随机森林</vt:lpstr>
      <vt:lpstr>bagging</vt:lpstr>
      <vt:lpstr>二、提升方法AdaBoost算法</vt:lpstr>
      <vt:lpstr>提升方法的基本思路</vt:lpstr>
      <vt:lpstr>提升方法的基本思路</vt:lpstr>
      <vt:lpstr>提升方法的基本思路</vt:lpstr>
      <vt:lpstr>提升方法的基本思路</vt:lpstr>
      <vt:lpstr>提升方法的基本思路</vt:lpstr>
      <vt:lpstr>AdaBoost算法</vt:lpstr>
      <vt:lpstr>AdaBoost算法</vt:lpstr>
      <vt:lpstr>AdaBoost算法</vt:lpstr>
      <vt:lpstr>AdaBoost算法</vt:lpstr>
      <vt:lpstr>AdaBoost算法</vt:lpstr>
      <vt:lpstr>AdaBoost算法</vt:lpstr>
      <vt:lpstr>AdaBoost算法</vt:lpstr>
      <vt:lpstr>AdaBoost算法</vt:lpstr>
      <vt:lpstr>AdaBoost算法</vt:lpstr>
      <vt:lpstr>AdaBoost的例子：</vt:lpstr>
      <vt:lpstr>AdaBoost的例子：</vt:lpstr>
      <vt:lpstr>AdaBoost的例子：</vt:lpstr>
      <vt:lpstr>AdaBoost的例子：</vt:lpstr>
      <vt:lpstr>Boosting illustration</vt:lpstr>
      <vt:lpstr>Boosting illustration</vt:lpstr>
      <vt:lpstr>Boosting illustration</vt:lpstr>
      <vt:lpstr>Boosting illustration</vt:lpstr>
      <vt:lpstr>Boosting illustration</vt:lpstr>
      <vt:lpstr>Boosting illustration</vt:lpstr>
      <vt:lpstr>再次理解一下 感知机、逻辑回归</vt:lpstr>
      <vt:lpstr>三、AdaBoost算法的解释</vt:lpstr>
      <vt:lpstr>AdaBoost算法的解释</vt:lpstr>
      <vt:lpstr>前向分步算法</vt:lpstr>
      <vt:lpstr>前向分步算法</vt:lpstr>
      <vt:lpstr>前向分步算法</vt:lpstr>
      <vt:lpstr>前向分步算法与AdaBoost（了解即可）</vt:lpstr>
      <vt:lpstr>前向分步算法与AdaBoost（了解即可）</vt:lpstr>
      <vt:lpstr>PowerPoint 演示文稿</vt:lpstr>
      <vt:lpstr>PowerPoint 演示文稿</vt:lpstr>
      <vt:lpstr>PowerPoint 演示文稿</vt:lpstr>
      <vt:lpstr>四、提升树</vt:lpstr>
      <vt:lpstr>提升树模型</vt:lpstr>
      <vt:lpstr>提升树算法</vt:lpstr>
      <vt:lpstr>提升树算法</vt:lpstr>
      <vt:lpstr>提升树算法</vt:lpstr>
      <vt:lpstr>提升树算法</vt:lpstr>
      <vt:lpstr>回归问题的提升树算法</vt:lpstr>
      <vt:lpstr>例：</vt:lpstr>
      <vt:lpstr>PowerPoint 演示文稿</vt:lpstr>
      <vt:lpstr>例：</vt:lpstr>
      <vt:lpstr>PowerPoint 演示文稿</vt:lpstr>
      <vt:lpstr>梯度提升</vt:lpstr>
      <vt:lpstr>梯度提升算法</vt:lpstr>
      <vt:lpstr>第12次作业</vt:lpstr>
      <vt:lpstr>END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集成学习</dc:title>
  <cp:lastModifiedBy>Li Leon</cp:lastModifiedBy>
  <cp:revision>4</cp:revision>
  <dcterms:created xsi:type="dcterms:W3CDTF">2021-07-29T06:43:38Z</dcterms:created>
  <dcterms:modified xsi:type="dcterms:W3CDTF">2021-11-26T00:19:26Z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2021-07-29T00:00:00Z</vt:filetime>
  </property>
  <property fmtid="{D5CDD505-2E9C-101B-9397-08002B2CF9AE}" pid="3" name="Creator">
    <vt:lpwstr>Aspose Ltd.</vt:lpwstr>
  </property>
  <property fmtid="{D5CDD505-2E9C-101B-9397-08002B2CF9AE}" pid="4" name="LastSaved">
    <vt:filetime>2021-07-29T00:00:00Z</vt:filetime>
  </property>
</Properties>
</file>